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7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108"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11AF26-B590-48B3-9954-19CB96A6E0EF}"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DEA1B8-0C59-47DF-A464-064C69278352}" type="slidenum">
              <a:rPr lang="en-US" smtClean="0"/>
              <a:t>‹#›</a:t>
            </a:fld>
            <a:endParaRPr lang="en-US"/>
          </a:p>
        </p:txBody>
      </p:sp>
    </p:spTree>
    <p:extLst>
      <p:ext uri="{BB962C8B-B14F-4D97-AF65-F5344CB8AC3E}">
        <p14:creationId xmlns:p14="http://schemas.microsoft.com/office/powerpoint/2010/main" val="2433104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ience.howstuffworks.com/nicotine.htm"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health.howstuffworks.com/wellness/smoking-cessation/humans-start-smoking.htm"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health.howstuffworks.com/diseases-conditions/cancer/facts/carcinogens-cause-cancer.htm" TargetMode="External"/><Relationship Id="rId7" Type="http://schemas.openxmlformats.org/officeDocument/2006/relationships/hyperlink" Target="http://www.cdc.gov/media/releases/2014/p0403-e-cigarette-poison.html"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recipes.howstuffworks.com/child-poisoned-pesticides.htm" TargetMode="External"/><Relationship Id="rId5" Type="http://schemas.openxmlformats.org/officeDocument/2006/relationships/hyperlink" Target="http://www.nytimes.com/2014/03/24/business/selling-a-poison-by-the-barrel-liquid-nicotine-for-e-cigarettes.html" TargetMode="External"/><Relationship Id="rId4" Type="http://schemas.openxmlformats.org/officeDocument/2006/relationships/hyperlink" Target="http://www.lung.org/stop-smoking/about-smoking/facts-figures/general-smoking-facts.html"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health.howstuffworks.com/wellness/food-nutrition/vitamin-supplements/fda-regulate-herbal-supplements.htm"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health.howstuffworks.com/wellness/drugs-alcohol/nicotine-health-benefits.htm" TargetMode="External"/><Relationship Id="rId4" Type="http://schemas.openxmlformats.org/officeDocument/2006/relationships/hyperlink" Target="http://www.fda.gov/downloads/drugs/scienceresearch/ucm173250.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1C6929-941A-4699-B9AF-25D69875D97D}" type="slidenum">
              <a:rPr lang="en-US" smtClean="0"/>
              <a:t>1</a:t>
            </a:fld>
            <a:endParaRPr lang="en-US"/>
          </a:p>
        </p:txBody>
      </p:sp>
    </p:spTree>
    <p:extLst>
      <p:ext uri="{BB962C8B-B14F-4D97-AF65-F5344CB8AC3E}">
        <p14:creationId xmlns:p14="http://schemas.microsoft.com/office/powerpoint/2010/main" val="3213983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ECCD6-0C01-4F01-AA73-053FBDC54DF0}" type="slidenum">
              <a:rPr lang="en-US" smtClean="0"/>
              <a:t>11</a:t>
            </a:fld>
            <a:endParaRPr lang="en-US"/>
          </a:p>
        </p:txBody>
      </p:sp>
    </p:spTree>
    <p:extLst>
      <p:ext uri="{BB962C8B-B14F-4D97-AF65-F5344CB8AC3E}">
        <p14:creationId xmlns:p14="http://schemas.microsoft.com/office/powerpoint/2010/main" val="2174171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ECCD6-0C01-4F01-AA73-053FBDC54DF0}" type="slidenum">
              <a:rPr lang="en-US" smtClean="0"/>
              <a:t>12</a:t>
            </a:fld>
            <a:endParaRPr lang="en-US"/>
          </a:p>
        </p:txBody>
      </p:sp>
    </p:spTree>
    <p:extLst>
      <p:ext uri="{BB962C8B-B14F-4D97-AF65-F5344CB8AC3E}">
        <p14:creationId xmlns:p14="http://schemas.microsoft.com/office/powerpoint/2010/main" val="2485452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ECCD6-0C01-4F01-AA73-053FBDC54DF0}" type="slidenum">
              <a:rPr lang="en-US" smtClean="0"/>
              <a:t>13</a:t>
            </a:fld>
            <a:endParaRPr lang="en-US"/>
          </a:p>
        </p:txBody>
      </p:sp>
    </p:spTree>
    <p:extLst>
      <p:ext uri="{BB962C8B-B14F-4D97-AF65-F5344CB8AC3E}">
        <p14:creationId xmlns:p14="http://schemas.microsoft.com/office/powerpoint/2010/main" val="2907790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1C6929-941A-4699-B9AF-25D69875D97D}" type="slidenum">
              <a:rPr lang="en-US" smtClean="0"/>
              <a:t>14</a:t>
            </a:fld>
            <a:endParaRPr lang="en-US"/>
          </a:p>
        </p:txBody>
      </p:sp>
    </p:spTree>
    <p:extLst>
      <p:ext uri="{BB962C8B-B14F-4D97-AF65-F5344CB8AC3E}">
        <p14:creationId xmlns:p14="http://schemas.microsoft.com/office/powerpoint/2010/main" val="2711361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to cigarettes, hookah smoking delivers the addictive drug nicotine and it is at least as toxic as cigarette smoking. </a:t>
            </a:r>
          </a:p>
          <a:p>
            <a:endParaRPr lang="en-US" dirty="0" smtClean="0"/>
          </a:p>
          <a:p>
            <a:r>
              <a:rPr lang="en-US" dirty="0" smtClean="0"/>
              <a:t>Hookahs are water pipes that are used to smoke specially</a:t>
            </a:r>
            <a:r>
              <a:rPr lang="en-US" baseline="0" dirty="0" smtClean="0"/>
              <a:t> made tobacco that is usually flavored. Hookah smoking is typically practiced in groups, with the same mouthpiece passed from person to person.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Using a hookah to smoke tobacco poses serious health risks to smokers and others exposed to the smoke from the hookah.</a:t>
            </a:r>
          </a:p>
          <a:p>
            <a:endParaRPr lang="en-US" dirty="0"/>
          </a:p>
        </p:txBody>
      </p:sp>
      <p:sp>
        <p:nvSpPr>
          <p:cNvPr id="4" name="Slide Number Placeholder 3"/>
          <p:cNvSpPr>
            <a:spLocks noGrp="1"/>
          </p:cNvSpPr>
          <p:nvPr>
            <p:ph type="sldNum" sz="quarter" idx="10"/>
          </p:nvPr>
        </p:nvSpPr>
        <p:spPr/>
        <p:txBody>
          <a:bodyPr/>
          <a:lstStyle/>
          <a:p>
            <a:fld id="{82CECCD6-0C01-4F01-AA73-053FBDC54DF0}" type="slidenum">
              <a:rPr lang="en-US" smtClean="0"/>
              <a:t>15</a:t>
            </a:fld>
            <a:endParaRPr lang="en-US"/>
          </a:p>
        </p:txBody>
      </p:sp>
    </p:spTree>
    <p:extLst>
      <p:ext uri="{BB962C8B-B14F-4D97-AF65-F5344CB8AC3E}">
        <p14:creationId xmlns:p14="http://schemas.microsoft.com/office/powerpoint/2010/main" val="1577266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altLang="en-US" sz="1200" b="0" i="0" u="none" strike="noStrike" cap="none" normalizeH="0" baseline="0" dirty="0" smtClean="0">
                <a:ln>
                  <a:noFill/>
                </a:ln>
                <a:solidFill>
                  <a:schemeClr val="tx1"/>
                </a:solidFill>
                <a:effectLst/>
                <a:latin typeface="Arial" pitchFamily="34" charset="0"/>
                <a:cs typeface="Arial" pitchFamily="34" charset="0"/>
              </a:rPr>
              <a:t>Electronic cigarettes, also known as e-cigarettes, are battery-operated products designed to deliver nicotine, flavor and other chemicals.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smtClean="0">
                <a:ln>
                  <a:noFill/>
                </a:ln>
                <a:solidFill>
                  <a:schemeClr val="tx1"/>
                </a:solidFill>
                <a:effectLst/>
                <a:latin typeface="Arial" pitchFamily="34" charset="0"/>
                <a:cs typeface="Arial" pitchFamily="34" charset="0"/>
              </a:rPr>
              <a:t>They turn chemicals, including highly addictive nicotine, into an aerosol that is inhaled by the user.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itchFamily="34" charset="0"/>
                <a:cs typeface="Arial" pitchFamily="34" charset="0"/>
              </a:rPr>
              <a:t>Most e-cigarettes are manufactured to look like conventional cigarettes, cigars, or pipes. Some resemble everyday items such as pens and USB memory 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81B69F8B-B055-4FD9-86A3-F9E97C454216}" type="slidenum">
              <a:rPr lang="en-US" smtClean="0"/>
              <a:pPr/>
              <a:t>16</a:t>
            </a:fld>
            <a:endParaRPr lang="en-US"/>
          </a:p>
        </p:txBody>
      </p:sp>
    </p:spTree>
    <p:extLst>
      <p:ext uri="{BB962C8B-B14F-4D97-AF65-F5344CB8AC3E}">
        <p14:creationId xmlns:p14="http://schemas.microsoft.com/office/powerpoint/2010/main" val="3008415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E-cigarettes are smoke-free and tobacco-free, but they're not nicotine-free. The liquid in e-cigarettes is typically a combination of </a:t>
            </a:r>
            <a:r>
              <a:rPr lang="en-US" dirty="0" smtClean="0">
                <a:effectLst/>
                <a:hlinkClick r:id="rId3"/>
              </a:rPr>
              <a:t>nicotine</a:t>
            </a:r>
            <a:r>
              <a:rPr lang="en-US" dirty="0" smtClean="0">
                <a:effectLst/>
              </a:rPr>
              <a:t>, flavorings (such as bubble gum or watermelon), propylene glycol (a solvent), and other additives. The amount of nicotine depends on the mixture of the particular liquid-nicotine cartridge installed in the device. Some products contain nicotine amounts comparable to regular tobacco </a:t>
            </a:r>
            <a:r>
              <a:rPr lang="en-US" dirty="0" smtClean="0">
                <a:effectLst/>
                <a:hlinkClick r:id="rId4"/>
              </a:rPr>
              <a:t>cigarettes</a:t>
            </a:r>
            <a:r>
              <a:rPr lang="en-US" dirty="0" smtClean="0">
                <a:effectLst/>
              </a:rPr>
              <a:t>, while others contain levels closer to that of a light or ultralight cigarette. There are also cartridges available that contain flavored liquid without nicotine, for users who want the sensory experience of smoking a cigarette without the harmful effects.</a:t>
            </a:r>
            <a:endParaRPr lang="en-US" dirty="0"/>
          </a:p>
        </p:txBody>
      </p:sp>
      <p:sp>
        <p:nvSpPr>
          <p:cNvPr id="4" name="Slide Number Placeholder 3"/>
          <p:cNvSpPr>
            <a:spLocks noGrp="1"/>
          </p:cNvSpPr>
          <p:nvPr>
            <p:ph type="sldNum" sz="quarter" idx="10"/>
          </p:nvPr>
        </p:nvSpPr>
        <p:spPr/>
        <p:txBody>
          <a:bodyPr/>
          <a:lstStyle/>
          <a:p>
            <a:fld id="{B11C6929-941A-4699-B9AF-25D69875D97D}" type="slidenum">
              <a:rPr lang="en-US" smtClean="0"/>
              <a:t>17</a:t>
            </a:fld>
            <a:endParaRPr lang="en-US"/>
          </a:p>
        </p:txBody>
      </p:sp>
    </p:spTree>
    <p:extLst>
      <p:ext uri="{BB962C8B-B14F-4D97-AF65-F5344CB8AC3E}">
        <p14:creationId xmlns:p14="http://schemas.microsoft.com/office/powerpoint/2010/main" val="3452955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Cigarette smoke contains more than 7,000 chemicals, and among those, 69 are known </a:t>
            </a:r>
            <a:r>
              <a:rPr lang="en-US" dirty="0" smtClean="0">
                <a:effectLst/>
                <a:hlinkClick r:id="rId3"/>
              </a:rPr>
              <a:t>carcinogens</a:t>
            </a:r>
            <a:r>
              <a:rPr lang="en-US" dirty="0" smtClean="0">
                <a:effectLst/>
              </a:rPr>
              <a:t> [source: </a:t>
            </a:r>
            <a:r>
              <a:rPr lang="en-US" dirty="0" smtClean="0">
                <a:effectLst/>
                <a:hlinkClick r:id="rId4"/>
              </a:rPr>
              <a:t>American Lung Association</a:t>
            </a:r>
            <a:r>
              <a:rPr lang="en-US" dirty="0" smtClean="0">
                <a:effectLst/>
              </a:rPr>
              <a:t>]. But it's not only regular cigarettes that are toxic to our bodies; e-cigarettes, too, come with health and safety concerns. The problem? Liquid nicotine.</a:t>
            </a:r>
          </a:p>
          <a:p>
            <a:r>
              <a:rPr lang="en-US" dirty="0" smtClean="0">
                <a:effectLst/>
              </a:rPr>
              <a:t>Liquid nicotine is extracted from tobacco, but unlike tobacco leaves, liquid nicotine can be lethal. It can cause harm when it's inhaled, but it can also be harmful when ingested or absorbed through your skin. Only a small dose is dangerous -- less than one tablespoon of many of the e-liquids on the market is enough to kill an adult, and as little as a teaspoon could kill a child) [source: </a:t>
            </a:r>
            <a:r>
              <a:rPr lang="en-US" dirty="0" err="1" smtClean="0">
                <a:effectLst/>
                <a:hlinkClick r:id="rId5"/>
              </a:rPr>
              <a:t>Richtel</a:t>
            </a:r>
            <a:r>
              <a:rPr lang="en-US" dirty="0" smtClean="0">
                <a:effectLst/>
              </a:rPr>
              <a:t>]. The number of calls to poison control centers regarding e-cigarette nicotine-infused liquids rose sharply every month between September 2010 and February 2014, from just one call per month to as many as 215 -- that's a rise from 0.3 percent to 41.7 percent of all emergency calls. As many as 51.1 percent of those calls involved accidental </a:t>
            </a:r>
            <a:r>
              <a:rPr lang="en-US" dirty="0" smtClean="0">
                <a:effectLst/>
                <a:hlinkClick r:id="rId6"/>
              </a:rPr>
              <a:t>poisoning</a:t>
            </a:r>
            <a:r>
              <a:rPr lang="en-US" dirty="0" smtClean="0">
                <a:effectLst/>
              </a:rPr>
              <a:t> of kids under the age of 5 (roughly 42 percent involved adults age 20 or older) [source: </a:t>
            </a:r>
            <a:r>
              <a:rPr lang="en-US" dirty="0" smtClean="0">
                <a:effectLst/>
                <a:hlinkClick r:id="rId7"/>
              </a:rPr>
              <a:t>CDC</a:t>
            </a:r>
            <a:r>
              <a:rPr lang="en-US" dirty="0" smtClean="0">
                <a:effectLst/>
              </a:rPr>
              <a:t>].</a:t>
            </a:r>
          </a:p>
          <a:p>
            <a:r>
              <a:rPr lang="en-US" dirty="0" smtClean="0">
                <a:effectLst/>
              </a:rPr>
              <a:t>Some testing suggests it's not only the nicotine that may be dangerous. Certain e-cigarette devices may also release metals during use -- including tin in some cases -- as well as other impurities known to be toxic and/or carcinogenic.</a:t>
            </a:r>
          </a:p>
          <a:p>
            <a:endParaRPr lang="en-US" dirty="0"/>
          </a:p>
        </p:txBody>
      </p:sp>
      <p:sp>
        <p:nvSpPr>
          <p:cNvPr id="4" name="Slide Number Placeholder 3"/>
          <p:cNvSpPr>
            <a:spLocks noGrp="1"/>
          </p:cNvSpPr>
          <p:nvPr>
            <p:ph type="sldNum" sz="quarter" idx="10"/>
          </p:nvPr>
        </p:nvSpPr>
        <p:spPr/>
        <p:txBody>
          <a:bodyPr/>
          <a:lstStyle/>
          <a:p>
            <a:fld id="{B11C6929-941A-4699-B9AF-25D69875D97D}" type="slidenum">
              <a:rPr lang="en-US" smtClean="0"/>
              <a:t>18</a:t>
            </a:fld>
            <a:endParaRPr lang="en-US"/>
          </a:p>
        </p:txBody>
      </p:sp>
    </p:spTree>
    <p:extLst>
      <p:ext uri="{BB962C8B-B14F-4D97-AF65-F5344CB8AC3E}">
        <p14:creationId xmlns:p14="http://schemas.microsoft.com/office/powerpoint/2010/main" val="1238360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Despite being on the market for several years, many regulatory agencies and health experts aren't sure just how safe e-cigarettes actually are. Among their concerns is the lack of disclosure of all the ingredients used as well as the lack of (or validity of) health and safety claims by manufacturers about their products. In 2009, for example, the </a:t>
            </a:r>
            <a:r>
              <a:rPr lang="en-US" dirty="0" smtClean="0">
                <a:effectLst/>
                <a:hlinkClick r:id="rId3"/>
              </a:rPr>
              <a:t>Food and Drug Administration</a:t>
            </a:r>
            <a:r>
              <a:rPr lang="en-US" dirty="0" smtClean="0">
                <a:effectLst/>
              </a:rPr>
              <a:t> (FDA) found some cartridges of liquid nicotine contained about 1 percent </a:t>
            </a:r>
            <a:r>
              <a:rPr lang="en-US" dirty="0" err="1" smtClean="0">
                <a:effectLst/>
              </a:rPr>
              <a:t>diethylene</a:t>
            </a:r>
            <a:r>
              <a:rPr lang="en-US" dirty="0" smtClean="0">
                <a:effectLst/>
              </a:rPr>
              <a:t> glycol (DEG), a toxic chemical ingredient also found in antifreeze [source: </a:t>
            </a:r>
            <a:r>
              <a:rPr lang="en-US" dirty="0" smtClean="0">
                <a:effectLst/>
                <a:hlinkClick r:id="rId4"/>
              </a:rPr>
              <a:t>FDA</a:t>
            </a:r>
            <a:r>
              <a:rPr lang="en-US" dirty="0" smtClean="0">
                <a:effectLst/>
              </a:rPr>
              <a:t>].</a:t>
            </a:r>
          </a:p>
          <a:p>
            <a:r>
              <a:rPr lang="en-US" dirty="0" smtClean="0">
                <a:effectLst/>
              </a:rPr>
              <a:t>To make matters worse, the amount of nicotine listed on a cartridge label may not match the actual amount in the cartridge. FDA testing has found cartridges under the same manufacturing label may release significantly different levels of </a:t>
            </a:r>
            <a:r>
              <a:rPr lang="en-US" dirty="0" smtClean="0">
                <a:effectLst/>
                <a:hlinkClick r:id="rId5"/>
              </a:rPr>
              <a:t>nicotine</a:t>
            </a:r>
            <a:r>
              <a:rPr lang="en-US" dirty="0" smtClean="0">
                <a:effectLst/>
              </a:rPr>
              <a:t>, ranging from 26.8 to 43.2 micrograms nicotine per 100 milliliter puff. And those nicotine-free cartridges? Lab tests indicate you're still getting a low dose, despite the claims [source: </a:t>
            </a:r>
            <a:r>
              <a:rPr lang="en-US" dirty="0" smtClean="0">
                <a:effectLst/>
                <a:hlinkClick r:id="rId4"/>
              </a:rPr>
              <a:t>FDA</a:t>
            </a:r>
            <a:r>
              <a:rPr lang="en-US" dirty="0" smtClean="0">
                <a:effectLst/>
              </a:rPr>
              <a:t>].</a:t>
            </a:r>
          </a:p>
          <a:p>
            <a:endParaRPr lang="en-US" dirty="0"/>
          </a:p>
        </p:txBody>
      </p:sp>
      <p:sp>
        <p:nvSpPr>
          <p:cNvPr id="4" name="Slide Number Placeholder 3"/>
          <p:cNvSpPr>
            <a:spLocks noGrp="1"/>
          </p:cNvSpPr>
          <p:nvPr>
            <p:ph type="sldNum" sz="quarter" idx="10"/>
          </p:nvPr>
        </p:nvSpPr>
        <p:spPr/>
        <p:txBody>
          <a:bodyPr/>
          <a:lstStyle/>
          <a:p>
            <a:fld id="{B11C6929-941A-4699-B9AF-25D69875D97D}" type="slidenum">
              <a:rPr lang="en-US" smtClean="0"/>
              <a:t>19</a:t>
            </a:fld>
            <a:endParaRPr lang="en-US"/>
          </a:p>
        </p:txBody>
      </p:sp>
    </p:spTree>
    <p:extLst>
      <p:ext uri="{BB962C8B-B14F-4D97-AF65-F5344CB8AC3E}">
        <p14:creationId xmlns:p14="http://schemas.microsoft.com/office/powerpoint/2010/main" val="960986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384175" y="685800"/>
            <a:ext cx="6091238" cy="3427413"/>
          </a:xfrm>
          <a:solidFill>
            <a:srgbClr val="FFFFFF"/>
          </a:solidFill>
          <a:ln/>
        </p:spPr>
      </p:sp>
      <p:sp>
        <p:nvSpPr>
          <p:cNvPr id="43011" name="Rectangle 3"/>
          <p:cNvSpPr>
            <a:spLocks noGrp="1" noChangeArrowheads="1"/>
          </p:cNvSpPr>
          <p:nvPr>
            <p:ph type="body" idx="1"/>
          </p:nvPr>
        </p:nvSpPr>
        <p:spPr>
          <a:solidFill>
            <a:srgbClr val="FFFFFF"/>
          </a:solidFill>
          <a:ln>
            <a:solidFill>
              <a:srgbClr val="000000"/>
            </a:solidFill>
          </a:ln>
        </p:spPr>
        <p:txBody>
          <a:bodyPr/>
          <a:lstStyle/>
          <a:p>
            <a:r>
              <a:rPr lang="en-US" altLang="en-US" dirty="0" smtClean="0">
                <a:cs typeface="Times New Roman" pitchFamily="18" charset="0"/>
              </a:rPr>
              <a:t>Smoking</a:t>
            </a:r>
          </a:p>
          <a:p>
            <a:r>
              <a:rPr lang="en-US" altLang="en-US" dirty="0" smtClean="0">
                <a:cs typeface="Times New Roman" pitchFamily="18" charset="0"/>
              </a:rPr>
              <a:t>Both female and male smokers who participate in Army or Marine Corps BT are at a </a:t>
            </a:r>
            <a:r>
              <a:rPr lang="en-US" altLang="en-US" u="sng" dirty="0" smtClean="0">
                <a:cs typeface="Times New Roman" pitchFamily="18" charset="0"/>
              </a:rPr>
              <a:t>significantly higher risk</a:t>
            </a:r>
            <a:r>
              <a:rPr lang="en-US" altLang="en-US" dirty="0" smtClean="0">
                <a:cs typeface="Times New Roman" pitchFamily="18" charset="0"/>
              </a:rPr>
              <a:t> for injury than nonsmokers (</a:t>
            </a:r>
            <a:r>
              <a:rPr lang="en-US" altLang="en-US" i="1" dirty="0" smtClean="0">
                <a:cs typeface="Times New Roman" pitchFamily="18" charset="0"/>
              </a:rPr>
              <a:t>20</a:t>
            </a:r>
            <a:r>
              <a:rPr lang="en-US" altLang="en-US" dirty="0" smtClean="0">
                <a:cs typeface="Times New Roman" pitchFamily="18" charset="0"/>
              </a:rPr>
              <a:t>). Women who were smokers on entry into the Army were 25% more likely to be injured in BT.</a:t>
            </a:r>
          </a:p>
          <a:p>
            <a:endParaRPr lang="en-US" altLang="en-US" dirty="0" smtClean="0">
              <a:cs typeface="Times New Roman" pitchFamily="18" charset="0"/>
            </a:endParaRPr>
          </a:p>
          <a:p>
            <a:r>
              <a:rPr lang="en-US" altLang="en-US" dirty="0" smtClean="0">
                <a:cs typeface="Times New Roman" pitchFamily="18" charset="0"/>
              </a:rPr>
              <a:t>The risk for injury among women in the Marine Corps who smoked before beginning BT was </a:t>
            </a:r>
            <a:r>
              <a:rPr lang="en-US" altLang="en-US" u="sng" dirty="0" smtClean="0">
                <a:cs typeface="Times New Roman" pitchFamily="18" charset="0"/>
              </a:rPr>
              <a:t>1.7 times higher</a:t>
            </a:r>
            <a:r>
              <a:rPr lang="en-US" altLang="en-US" dirty="0" smtClean="0">
                <a:cs typeface="Times New Roman" pitchFamily="18" charset="0"/>
              </a:rPr>
              <a:t> than for those who were nonsmokers (</a:t>
            </a:r>
            <a:r>
              <a:rPr lang="en-US" altLang="en-US" i="1" dirty="0" smtClean="0">
                <a:cs typeface="Times New Roman" pitchFamily="18" charset="0"/>
              </a:rPr>
              <a:t>20</a:t>
            </a:r>
            <a:r>
              <a:rPr lang="en-US" altLang="en-US" dirty="0" smtClean="0">
                <a:cs typeface="Times New Roman" pitchFamily="18" charset="0"/>
              </a:rPr>
              <a:t>). Male smokers in Army and Marine Corps BT were </a:t>
            </a:r>
            <a:r>
              <a:rPr lang="en-US" altLang="en-US" u="sng" dirty="0" smtClean="0">
                <a:cs typeface="Times New Roman" pitchFamily="18" charset="0"/>
              </a:rPr>
              <a:t>1.9 times and 2.3 times more likely</a:t>
            </a:r>
            <a:r>
              <a:rPr lang="en-US" altLang="en-US" dirty="0" smtClean="0">
                <a:cs typeface="Times New Roman" pitchFamily="18" charset="0"/>
              </a:rPr>
              <a:t> to have an injury, respectively, than their nonsmoking male counterparts (</a:t>
            </a:r>
            <a:r>
              <a:rPr lang="en-US" altLang="en-US" i="1" dirty="0" smtClean="0">
                <a:cs typeface="Times New Roman" pitchFamily="18" charset="0"/>
              </a:rPr>
              <a:t>20,22</a:t>
            </a:r>
            <a:r>
              <a:rPr lang="en-US" altLang="en-US" dirty="0" smtClean="0">
                <a:cs typeface="Times New Roman" pitchFamily="18" charset="0"/>
              </a:rPr>
              <a:t>).</a:t>
            </a:r>
            <a:r>
              <a:rPr lang="en-US" altLang="en-US" dirty="0" smtClean="0"/>
              <a:t> </a:t>
            </a:r>
          </a:p>
          <a:p>
            <a:endParaRPr lang="en-US" altLang="en-US" dirty="0" smtClean="0"/>
          </a:p>
        </p:txBody>
      </p:sp>
    </p:spTree>
    <p:extLst>
      <p:ext uri="{BB962C8B-B14F-4D97-AF65-F5344CB8AC3E}">
        <p14:creationId xmlns:p14="http://schemas.microsoft.com/office/powerpoint/2010/main" val="1808244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addictive</a:t>
            </a:r>
            <a:r>
              <a:rPr lang="en-US" baseline="0" dirty="0" smtClean="0"/>
              <a:t> agent in tobacco is nicotine. Commonly used as an insecticide. Tobacco use allows for the absorption of 1-2 milligrams of nicotine per cigarette. Nicotine is only found in tobacco.</a:t>
            </a:r>
          </a:p>
          <a:p>
            <a:endParaRPr lang="en-US" baseline="0" dirty="0" smtClean="0"/>
          </a:p>
          <a:p>
            <a:r>
              <a:rPr lang="en-US" baseline="0" dirty="0" smtClean="0"/>
              <a:t>Nicotine can simultaneously act on the brain as a stimulant, depressant, or tranquilizer, depending on the dosage. The level of nicotine in the brain is crucial for heavy and highly dependent tobacco users, and he/she will unconsciously modify the tobacco amount until that intake level has been reached. </a:t>
            </a:r>
          </a:p>
          <a:p>
            <a:r>
              <a:rPr lang="en-US" baseline="0" dirty="0" smtClean="0"/>
              <a:t>Dependent tobacco users need a brain level boost of nicotine about every 20-30 minutes throughout their waking hours in order to remain comfortable.</a:t>
            </a:r>
          </a:p>
          <a:p>
            <a:endParaRPr lang="en-US" baseline="0" dirty="0" smtClean="0"/>
          </a:p>
          <a:p>
            <a:r>
              <a:rPr lang="en-US" baseline="0" dirty="0" smtClean="0"/>
              <a:t>Much of the dependence-producing potency of nicotine is due to its almost instant absorption from the lungs following inhalation (cigarettes) or throughout the mucous membranes of the mouth for chewers, dippers, pipe smokers, or cigar smokers. Cigars will release nicotine into the mouth if simply kept there and not lit.</a:t>
            </a:r>
          </a:p>
          <a:p>
            <a:endParaRPr lang="en-US" baseline="0" dirty="0" smtClean="0"/>
          </a:p>
          <a:p>
            <a:r>
              <a:rPr lang="en-US" baseline="0" dirty="0" smtClean="0"/>
              <a:t> </a:t>
            </a:r>
          </a:p>
        </p:txBody>
      </p:sp>
      <p:sp>
        <p:nvSpPr>
          <p:cNvPr id="4" name="Slide Number Placeholder 3"/>
          <p:cNvSpPr>
            <a:spLocks noGrp="1"/>
          </p:cNvSpPr>
          <p:nvPr>
            <p:ph type="sldNum" sz="quarter" idx="10"/>
          </p:nvPr>
        </p:nvSpPr>
        <p:spPr/>
        <p:txBody>
          <a:bodyPr/>
          <a:lstStyle/>
          <a:p>
            <a:fld id="{82CECCD6-0C01-4F01-AA73-053FBDC54DF0}" type="slidenum">
              <a:rPr lang="en-US" smtClean="0"/>
              <a:t>3</a:t>
            </a:fld>
            <a:endParaRPr lang="en-US" dirty="0"/>
          </a:p>
        </p:txBody>
      </p:sp>
    </p:spTree>
    <p:extLst>
      <p:ext uri="{BB962C8B-B14F-4D97-AF65-F5344CB8AC3E}">
        <p14:creationId xmlns:p14="http://schemas.microsoft.com/office/powerpoint/2010/main" val="1879096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overwhelming majority of people who smoke have a strong, physiological need for the nicotine contained</a:t>
            </a:r>
            <a:r>
              <a:rPr lang="en-US" baseline="0" dirty="0" smtClean="0"/>
              <a:t> in cigarettes and other tobacco products.  This physiological need is referred to as nicotine dependence or nicotine addiction because it is nicotine that is responsible for the effects on the body.</a:t>
            </a:r>
          </a:p>
          <a:p>
            <a:endParaRPr lang="en-US" baseline="0" dirty="0" smtClean="0"/>
          </a:p>
          <a:p>
            <a:r>
              <a:rPr lang="en-US" baseline="0" dirty="0" smtClean="0"/>
              <a:t>Nicotine:  reaches your brain seven seconds after you inhale and fools your brain into “feeling good”.</a:t>
            </a:r>
          </a:p>
          <a:p>
            <a:r>
              <a:rPr lang="en-US" baseline="0" dirty="0" smtClean="0"/>
              <a:t>Affects the chemistry of the brain and nervous system.  Smokers may rely on cigarettes to regulate their moods.</a:t>
            </a:r>
          </a:p>
          <a:p>
            <a:r>
              <a:rPr lang="en-US" baseline="0" dirty="0" smtClean="0"/>
              <a:t>Increases heart rate.</a:t>
            </a:r>
          </a:p>
          <a:p>
            <a:r>
              <a:rPr lang="en-US" baseline="0" dirty="0" smtClean="0"/>
              <a:t>Increases blood pressure.</a:t>
            </a:r>
          </a:p>
          <a:p>
            <a:r>
              <a:rPr lang="en-US" baseline="0" dirty="0" smtClean="0"/>
              <a:t>Causes rapid, shallow breathing</a:t>
            </a:r>
          </a:p>
          <a:p>
            <a:r>
              <a:rPr lang="en-US" baseline="0" dirty="0" smtClean="0"/>
              <a:t>Because nicotine has similar effects on the brain like heroin, cocaine, and marijuana, it is appropriate to consider nicotine an addictive drug.  In order to break free from the dependence, participants must recognize that they have an addiction. </a:t>
            </a:r>
            <a:endParaRPr lang="en-US" dirty="0"/>
          </a:p>
        </p:txBody>
      </p:sp>
      <p:sp>
        <p:nvSpPr>
          <p:cNvPr id="4" name="Slide Number Placeholder 3"/>
          <p:cNvSpPr>
            <a:spLocks noGrp="1"/>
          </p:cNvSpPr>
          <p:nvPr>
            <p:ph type="sldNum" sz="quarter" idx="10"/>
          </p:nvPr>
        </p:nvSpPr>
        <p:spPr/>
        <p:txBody>
          <a:bodyPr/>
          <a:lstStyle/>
          <a:p>
            <a:fld id="{82CECCD6-0C01-4F01-AA73-053FBDC54DF0}" type="slidenum">
              <a:rPr lang="en-US" smtClean="0"/>
              <a:t>4</a:t>
            </a:fld>
            <a:endParaRPr lang="en-US"/>
          </a:p>
        </p:txBody>
      </p:sp>
    </p:spTree>
    <p:extLst>
      <p:ext uri="{BB962C8B-B14F-4D97-AF65-F5344CB8AC3E}">
        <p14:creationId xmlns:p14="http://schemas.microsoft.com/office/powerpoint/2010/main" val="2104299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over 7,000 chemicals in tobacco.  Hundreds are toxic and about 70 are known to cause cancer.</a:t>
            </a:r>
          </a:p>
          <a:p>
            <a:endParaRPr lang="en-US" baseline="0" dirty="0" smtClean="0"/>
          </a:p>
          <a:p>
            <a:r>
              <a:rPr lang="en-US" baseline="0" dirty="0" smtClean="0"/>
              <a:t>Here are just a few…</a:t>
            </a:r>
            <a:endParaRPr lang="en-US" dirty="0"/>
          </a:p>
        </p:txBody>
      </p:sp>
      <p:sp>
        <p:nvSpPr>
          <p:cNvPr id="4" name="Slide Number Placeholder 3"/>
          <p:cNvSpPr>
            <a:spLocks noGrp="1"/>
          </p:cNvSpPr>
          <p:nvPr>
            <p:ph type="sldNum" sz="quarter" idx="10"/>
          </p:nvPr>
        </p:nvSpPr>
        <p:spPr/>
        <p:txBody>
          <a:bodyPr/>
          <a:lstStyle/>
          <a:p>
            <a:fld id="{82CECCD6-0C01-4F01-AA73-053FBDC54DF0}" type="slidenum">
              <a:rPr lang="en-US" smtClean="0"/>
              <a:t>5</a:t>
            </a:fld>
            <a:endParaRPr lang="en-US" dirty="0"/>
          </a:p>
        </p:txBody>
      </p:sp>
    </p:spTree>
    <p:extLst>
      <p:ext uri="{BB962C8B-B14F-4D97-AF65-F5344CB8AC3E}">
        <p14:creationId xmlns:p14="http://schemas.microsoft.com/office/powerpoint/2010/main" val="1861851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Chronic obstructive pulmonary disease</a:t>
            </a:r>
          </a:p>
          <a:p>
            <a:r>
              <a:rPr lang="en-US" dirty="0" smtClean="0">
                <a:effectLst/>
              </a:rPr>
              <a:t>Chronic obstructive pulmonary disease (COPD) is a name for long-term lung disease which includes both chronic bronchitis and emphysema (discussed below). Here are some facts about COPD:</a:t>
            </a:r>
          </a:p>
          <a:p>
            <a:r>
              <a:rPr lang="en-US" dirty="0" smtClean="0">
                <a:effectLst/>
              </a:rPr>
              <a:t>More than 12 million people in the United States suffer from COPD. Another 12 million may have the disease and not suspect it because they don’t know the early warning signs.</a:t>
            </a:r>
          </a:p>
          <a:p>
            <a:r>
              <a:rPr lang="en-US" dirty="0" smtClean="0">
                <a:effectLst/>
              </a:rPr>
              <a:t>COPD is the third leading cause of death in the United States. </a:t>
            </a:r>
          </a:p>
          <a:p>
            <a:r>
              <a:rPr lang="en-US" dirty="0" smtClean="0">
                <a:effectLst/>
              </a:rPr>
              <a:t>More women die from COPD than men. </a:t>
            </a:r>
          </a:p>
          <a:p>
            <a:r>
              <a:rPr lang="en-US" dirty="0" smtClean="0">
                <a:effectLst/>
              </a:rPr>
              <a:t>Smoking is the main risk factor for COPD -- about 80-90% of COPD deaths are caused by smoking. </a:t>
            </a:r>
          </a:p>
          <a:p>
            <a:r>
              <a:rPr lang="en-US" dirty="0" smtClean="0">
                <a:effectLst/>
              </a:rPr>
              <a:t>The longer and heavier a person smokes, the higher their COPD risk.</a:t>
            </a:r>
          </a:p>
          <a:p>
            <a:r>
              <a:rPr lang="en-US" dirty="0" smtClean="0">
                <a:effectLst/>
              </a:rPr>
              <a:t>There’s no cure for COPD.</a:t>
            </a:r>
          </a:p>
          <a:p>
            <a:r>
              <a:rPr lang="en-US" dirty="0" smtClean="0">
                <a:effectLst/>
              </a:rPr>
              <a:t>COPD most often starts unnoticed in young smokers, and usually gets far worse before it’s diagnosed. Noises in the chest (such as wheezing, rattling, or whistling), shortness of breath during activity, and coughing up mucus (phlegm) are some of the early signs of COPD. </a:t>
            </a:r>
          </a:p>
          <a:p>
            <a:r>
              <a:rPr lang="en-US" dirty="0" smtClean="0">
                <a:effectLst/>
              </a:rPr>
              <a:t>Over time, COPD can make it hard to breathe even at rest. It limits activities and causes serious health problems. The late stage is one of the most miserable of all illnesses. It makes people gasp for breath and feel as if they are drowning.</a:t>
            </a:r>
          </a:p>
          <a:p>
            <a:endParaRPr lang="en-US" dirty="0"/>
          </a:p>
        </p:txBody>
      </p:sp>
      <p:sp>
        <p:nvSpPr>
          <p:cNvPr id="4" name="Slide Number Placeholder 3"/>
          <p:cNvSpPr>
            <a:spLocks noGrp="1"/>
          </p:cNvSpPr>
          <p:nvPr>
            <p:ph type="sldNum" sz="quarter" idx="10"/>
          </p:nvPr>
        </p:nvSpPr>
        <p:spPr/>
        <p:txBody>
          <a:bodyPr/>
          <a:lstStyle/>
          <a:p>
            <a:fld id="{B11C6929-941A-4699-B9AF-25D69875D97D}" type="slidenum">
              <a:rPr lang="en-US" smtClean="0"/>
              <a:t>6</a:t>
            </a:fld>
            <a:endParaRPr lang="en-US"/>
          </a:p>
        </p:txBody>
      </p:sp>
    </p:spTree>
    <p:extLst>
      <p:ext uri="{BB962C8B-B14F-4D97-AF65-F5344CB8AC3E}">
        <p14:creationId xmlns:p14="http://schemas.microsoft.com/office/powerpoint/2010/main" val="911666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COPD is a progressive disease, many signs and symptoms may be mild at first and become more severe over time. Signs and symptoms of COPD may vary and include: </a:t>
            </a:r>
          </a:p>
          <a:p>
            <a:r>
              <a:rPr lang="en-US" dirty="0" smtClean="0"/>
              <a:t>Shortness of breath or "dyspnea": when you breathe harder but feel like you're running out of air</a:t>
            </a:r>
          </a:p>
          <a:p>
            <a:r>
              <a:rPr lang="en-US" dirty="0" smtClean="0"/>
              <a:t>Persistent (chronic) cough</a:t>
            </a:r>
          </a:p>
          <a:p>
            <a:r>
              <a:rPr lang="en-US" dirty="0" smtClean="0"/>
              <a:t>Coughing up mucus/phlegm </a:t>
            </a:r>
          </a:p>
          <a:p>
            <a:r>
              <a:rPr lang="en-US" dirty="0" smtClean="0"/>
              <a:t>Difficult or labored breathing during physical activity </a:t>
            </a:r>
            <a:br>
              <a:rPr lang="en-US" dirty="0" smtClean="0"/>
            </a:br>
            <a:r>
              <a:rPr lang="en-US" dirty="0" smtClean="0"/>
              <a:t>or while resting</a:t>
            </a:r>
          </a:p>
          <a:p>
            <a:r>
              <a:rPr lang="en-US" dirty="0" smtClean="0"/>
              <a:t>Wheezing (air trying to flow through a narrow airway)</a:t>
            </a:r>
          </a:p>
          <a:p>
            <a:r>
              <a:rPr lang="en-US" dirty="0" smtClean="0"/>
              <a:t>Higher frequency of pneumonia and lung infections</a:t>
            </a:r>
          </a:p>
          <a:p>
            <a:endParaRPr lang="en-US" dirty="0"/>
          </a:p>
        </p:txBody>
      </p:sp>
      <p:sp>
        <p:nvSpPr>
          <p:cNvPr id="4" name="Slide Number Placeholder 3"/>
          <p:cNvSpPr>
            <a:spLocks noGrp="1"/>
          </p:cNvSpPr>
          <p:nvPr>
            <p:ph type="sldNum" sz="quarter" idx="10"/>
          </p:nvPr>
        </p:nvSpPr>
        <p:spPr/>
        <p:txBody>
          <a:bodyPr/>
          <a:lstStyle/>
          <a:p>
            <a:fld id="{B11C6929-941A-4699-B9AF-25D69875D97D}" type="slidenum">
              <a:rPr lang="en-US" smtClean="0"/>
              <a:t>7</a:t>
            </a:fld>
            <a:endParaRPr lang="en-US"/>
          </a:p>
        </p:txBody>
      </p:sp>
    </p:spTree>
    <p:extLst>
      <p:ext uri="{BB962C8B-B14F-4D97-AF65-F5344CB8AC3E}">
        <p14:creationId xmlns:p14="http://schemas.microsoft.com/office/powerpoint/2010/main" val="3479104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Chronic bronchitis is a type of COPD, a disease where the airways make too much mucus, forcing the person to cough it out. It’s a common problem for smokers. The airways become inflamed (swollen) and the cough becomes chronic (long-lasting). The symptoms can get better at times, but the cough keeps coming back. Airways get blocked by scar tissue and mucus, which can lead to bad lung infections (pneumonia). </a:t>
            </a:r>
          </a:p>
          <a:p>
            <a:r>
              <a:rPr lang="en-US" dirty="0" smtClean="0">
                <a:effectLst/>
              </a:rPr>
              <a:t>There’s no cure for chronic bronchitis, but quitting smoking can help keep symptoms under control. Quitting smoking also helps keep the damage from getting worse.</a:t>
            </a:r>
          </a:p>
          <a:p>
            <a:endParaRPr lang="en-US" dirty="0"/>
          </a:p>
        </p:txBody>
      </p:sp>
      <p:sp>
        <p:nvSpPr>
          <p:cNvPr id="4" name="Slide Number Placeholder 3"/>
          <p:cNvSpPr>
            <a:spLocks noGrp="1"/>
          </p:cNvSpPr>
          <p:nvPr>
            <p:ph type="sldNum" sz="quarter" idx="10"/>
          </p:nvPr>
        </p:nvSpPr>
        <p:spPr/>
        <p:txBody>
          <a:bodyPr/>
          <a:lstStyle/>
          <a:p>
            <a:fld id="{B11C6929-941A-4699-B9AF-25D69875D97D}" type="slidenum">
              <a:rPr lang="en-US" smtClean="0"/>
              <a:t>8</a:t>
            </a:fld>
            <a:endParaRPr lang="en-US"/>
          </a:p>
        </p:txBody>
      </p:sp>
    </p:spTree>
    <p:extLst>
      <p:ext uri="{BB962C8B-B14F-4D97-AF65-F5344CB8AC3E}">
        <p14:creationId xmlns:p14="http://schemas.microsoft.com/office/powerpoint/2010/main" val="68284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Smoking is also the major cause of emphysema, the other type of COPD, which slowly destroys a person’s ability to breathe. Oxygen gets into the blood by moving across a large surface area in the lungs. Normally, thousands of tiny sacs make up this surface. In emphysema, the walls between the sacs break down and create larger but fewer sacs. This decreases the lung surface area, which lowers the amount of oxygen reaching the blood. Over time, the lung surface area can become so small that a person with emphysema must work very hard to get enough air, even when at rest. </a:t>
            </a:r>
          </a:p>
          <a:p>
            <a:r>
              <a:rPr lang="en-US" dirty="0" smtClean="0">
                <a:effectLst/>
              </a:rPr>
              <a:t>Signs of late emphysema may include a cough that doesn’t go away (which is often dismissed as “smoker’s cough”), shortness of breath even when lying down, feeling tired, and weight loss. People with emphysema are at risk for many other problems linked to weak lung function, including pneumonia. In later stages of the disease, patients can only breathe comfortably with the help of an oxygen tube under the nose. </a:t>
            </a:r>
          </a:p>
          <a:p>
            <a:r>
              <a:rPr lang="en-US" smtClean="0">
                <a:effectLst/>
              </a:rPr>
              <a:t>Emphysema cannot be cured or reversed, but it can be treated and slowed down if the person stops smoking.</a:t>
            </a:r>
          </a:p>
          <a:p>
            <a:endParaRPr lang="en-US"/>
          </a:p>
        </p:txBody>
      </p:sp>
      <p:sp>
        <p:nvSpPr>
          <p:cNvPr id="4" name="Slide Number Placeholder 3"/>
          <p:cNvSpPr>
            <a:spLocks noGrp="1"/>
          </p:cNvSpPr>
          <p:nvPr>
            <p:ph type="sldNum" sz="quarter" idx="10"/>
          </p:nvPr>
        </p:nvSpPr>
        <p:spPr/>
        <p:txBody>
          <a:bodyPr/>
          <a:lstStyle/>
          <a:p>
            <a:fld id="{B11C6929-941A-4699-B9AF-25D69875D97D}" type="slidenum">
              <a:rPr lang="en-US" smtClean="0"/>
              <a:t>9</a:t>
            </a:fld>
            <a:endParaRPr lang="en-US"/>
          </a:p>
        </p:txBody>
      </p:sp>
    </p:spTree>
    <p:extLst>
      <p:ext uri="{BB962C8B-B14F-4D97-AF65-F5344CB8AC3E}">
        <p14:creationId xmlns:p14="http://schemas.microsoft.com/office/powerpoint/2010/main" val="3805673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48BD23-F3F2-40C1-8AFE-621531415F49}"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51F80-5760-4E26-9624-A37F11F7FC42}" type="slidenum">
              <a:rPr lang="en-US" smtClean="0"/>
              <a:t>‹#›</a:t>
            </a:fld>
            <a:endParaRPr lang="en-US"/>
          </a:p>
        </p:txBody>
      </p:sp>
    </p:spTree>
    <p:extLst>
      <p:ext uri="{BB962C8B-B14F-4D97-AF65-F5344CB8AC3E}">
        <p14:creationId xmlns:p14="http://schemas.microsoft.com/office/powerpoint/2010/main" val="1594545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8BD23-F3F2-40C1-8AFE-621531415F49}"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51F80-5760-4E26-9624-A37F11F7FC42}" type="slidenum">
              <a:rPr lang="en-US" smtClean="0"/>
              <a:t>‹#›</a:t>
            </a:fld>
            <a:endParaRPr lang="en-US"/>
          </a:p>
        </p:txBody>
      </p:sp>
    </p:spTree>
    <p:extLst>
      <p:ext uri="{BB962C8B-B14F-4D97-AF65-F5344CB8AC3E}">
        <p14:creationId xmlns:p14="http://schemas.microsoft.com/office/powerpoint/2010/main" val="2399336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8BD23-F3F2-40C1-8AFE-621531415F49}"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51F80-5760-4E26-9624-A37F11F7FC42}" type="slidenum">
              <a:rPr lang="en-US" smtClean="0"/>
              <a:t>‹#›</a:t>
            </a:fld>
            <a:endParaRPr lang="en-US"/>
          </a:p>
        </p:txBody>
      </p:sp>
    </p:spTree>
    <p:extLst>
      <p:ext uri="{BB962C8B-B14F-4D97-AF65-F5344CB8AC3E}">
        <p14:creationId xmlns:p14="http://schemas.microsoft.com/office/powerpoint/2010/main" val="3422455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8BD23-F3F2-40C1-8AFE-621531415F49}"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51F80-5760-4E26-9624-A37F11F7FC42}" type="slidenum">
              <a:rPr lang="en-US" smtClean="0"/>
              <a:t>‹#›</a:t>
            </a:fld>
            <a:endParaRPr lang="en-US"/>
          </a:p>
        </p:txBody>
      </p:sp>
    </p:spTree>
    <p:extLst>
      <p:ext uri="{BB962C8B-B14F-4D97-AF65-F5344CB8AC3E}">
        <p14:creationId xmlns:p14="http://schemas.microsoft.com/office/powerpoint/2010/main" val="1108296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48BD23-F3F2-40C1-8AFE-621531415F49}"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51F80-5760-4E26-9624-A37F11F7FC42}" type="slidenum">
              <a:rPr lang="en-US" smtClean="0"/>
              <a:t>‹#›</a:t>
            </a:fld>
            <a:endParaRPr lang="en-US"/>
          </a:p>
        </p:txBody>
      </p:sp>
    </p:spTree>
    <p:extLst>
      <p:ext uri="{BB962C8B-B14F-4D97-AF65-F5344CB8AC3E}">
        <p14:creationId xmlns:p14="http://schemas.microsoft.com/office/powerpoint/2010/main" val="438932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48BD23-F3F2-40C1-8AFE-621531415F49}"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51F80-5760-4E26-9624-A37F11F7FC42}" type="slidenum">
              <a:rPr lang="en-US" smtClean="0"/>
              <a:t>‹#›</a:t>
            </a:fld>
            <a:endParaRPr lang="en-US"/>
          </a:p>
        </p:txBody>
      </p:sp>
    </p:spTree>
    <p:extLst>
      <p:ext uri="{BB962C8B-B14F-4D97-AF65-F5344CB8AC3E}">
        <p14:creationId xmlns:p14="http://schemas.microsoft.com/office/powerpoint/2010/main" val="2870558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48BD23-F3F2-40C1-8AFE-621531415F49}"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851F80-5760-4E26-9624-A37F11F7FC42}" type="slidenum">
              <a:rPr lang="en-US" smtClean="0"/>
              <a:t>‹#›</a:t>
            </a:fld>
            <a:endParaRPr lang="en-US"/>
          </a:p>
        </p:txBody>
      </p:sp>
    </p:spTree>
    <p:extLst>
      <p:ext uri="{BB962C8B-B14F-4D97-AF65-F5344CB8AC3E}">
        <p14:creationId xmlns:p14="http://schemas.microsoft.com/office/powerpoint/2010/main" val="2521015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48BD23-F3F2-40C1-8AFE-621531415F49}"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851F80-5760-4E26-9624-A37F11F7FC42}" type="slidenum">
              <a:rPr lang="en-US" smtClean="0"/>
              <a:t>‹#›</a:t>
            </a:fld>
            <a:endParaRPr lang="en-US"/>
          </a:p>
        </p:txBody>
      </p:sp>
    </p:spTree>
    <p:extLst>
      <p:ext uri="{BB962C8B-B14F-4D97-AF65-F5344CB8AC3E}">
        <p14:creationId xmlns:p14="http://schemas.microsoft.com/office/powerpoint/2010/main" val="3342610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8BD23-F3F2-40C1-8AFE-621531415F49}"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851F80-5760-4E26-9624-A37F11F7FC42}" type="slidenum">
              <a:rPr lang="en-US" smtClean="0"/>
              <a:t>‹#›</a:t>
            </a:fld>
            <a:endParaRPr lang="en-US"/>
          </a:p>
        </p:txBody>
      </p:sp>
    </p:spTree>
    <p:extLst>
      <p:ext uri="{BB962C8B-B14F-4D97-AF65-F5344CB8AC3E}">
        <p14:creationId xmlns:p14="http://schemas.microsoft.com/office/powerpoint/2010/main" val="2870416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48BD23-F3F2-40C1-8AFE-621531415F49}"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51F80-5760-4E26-9624-A37F11F7FC42}" type="slidenum">
              <a:rPr lang="en-US" smtClean="0"/>
              <a:t>‹#›</a:t>
            </a:fld>
            <a:endParaRPr lang="en-US"/>
          </a:p>
        </p:txBody>
      </p:sp>
    </p:spTree>
    <p:extLst>
      <p:ext uri="{BB962C8B-B14F-4D97-AF65-F5344CB8AC3E}">
        <p14:creationId xmlns:p14="http://schemas.microsoft.com/office/powerpoint/2010/main" val="3540226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48BD23-F3F2-40C1-8AFE-621531415F49}"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51F80-5760-4E26-9624-A37F11F7FC42}" type="slidenum">
              <a:rPr lang="en-US" smtClean="0"/>
              <a:t>‹#›</a:t>
            </a:fld>
            <a:endParaRPr lang="en-US"/>
          </a:p>
        </p:txBody>
      </p:sp>
    </p:spTree>
    <p:extLst>
      <p:ext uri="{BB962C8B-B14F-4D97-AF65-F5344CB8AC3E}">
        <p14:creationId xmlns:p14="http://schemas.microsoft.com/office/powerpoint/2010/main" val="395195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8BD23-F3F2-40C1-8AFE-621531415F49}"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51F80-5760-4E26-9624-A37F11F7FC42}" type="slidenum">
              <a:rPr lang="en-US" smtClean="0"/>
              <a:t>‹#›</a:t>
            </a:fld>
            <a:endParaRPr lang="en-US"/>
          </a:p>
        </p:txBody>
      </p:sp>
    </p:spTree>
    <p:extLst>
      <p:ext uri="{BB962C8B-B14F-4D97-AF65-F5344CB8AC3E}">
        <p14:creationId xmlns:p14="http://schemas.microsoft.com/office/powerpoint/2010/main" val="2149627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hyperlink" Target="http://www.hookah-shisha.com/p-105-pharaoh-4-hose-hookah.html"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281885"/>
            <a:ext cx="10515600" cy="2852737"/>
          </a:xfrm>
        </p:spPr>
        <p:txBody>
          <a:bodyPr/>
          <a:lstStyle/>
          <a:p>
            <a:pPr algn="ctr"/>
            <a:r>
              <a:rPr lang="en-US" sz="7200" dirty="0"/>
              <a:t>Tobacco Cessation</a:t>
            </a:r>
          </a:p>
        </p:txBody>
      </p:sp>
      <p:pic>
        <p:nvPicPr>
          <p:cNvPr id="9" name="Content Placeholder 8"/>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2514600" y="865384"/>
            <a:ext cx="2363316" cy="1329115"/>
          </a:xfrm>
          <a:prstGeom prst="rect">
            <a:avLst/>
          </a:prstGeom>
          <a:effectLst>
            <a:glow rad="469900">
              <a:schemeClr val="accent1">
                <a:satMod val="175000"/>
                <a:alpha val="40000"/>
              </a:schemeClr>
            </a:glow>
          </a:effectLst>
        </p:spPr>
      </p:pic>
      <p:pic>
        <p:nvPicPr>
          <p:cNvPr id="4100" name="Picture 4" descr="C:\Users\KINGLM\AppData\Local\Microsoft\Windows\Temporary Internet Files\Content.IE5\Q4X5FMXQ\hookah[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2278" y="609600"/>
            <a:ext cx="2150797" cy="1840682"/>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KINGLM\AppData\Local\Microsoft\Windows\Temporary Internet Files\Content.IE5\XIZYM514\ID-10015306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4331491"/>
            <a:ext cx="2819400" cy="21145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KINGLM\AppData\Local\Microsoft\Windows\Temporary Internet Files\Content.IE5\YBT9BLK2\e-cigarette-1425024532xo7[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01000" y="4599258"/>
            <a:ext cx="1173352" cy="1579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588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VICELA\Documents\Tobacco\pictures\smoking-health-infographic-sm.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819400" y="228600"/>
            <a:ext cx="6400800" cy="64829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800" y="5349801"/>
            <a:ext cx="1781924" cy="1229779"/>
          </a:xfrm>
          <a:prstGeom prst="rect">
            <a:avLst/>
          </a:prstGeom>
        </p:spPr>
      </p:pic>
    </p:spTree>
    <p:extLst>
      <p:ext uri="{BB962C8B-B14F-4D97-AF65-F5344CB8AC3E}">
        <p14:creationId xmlns:p14="http://schemas.microsoft.com/office/powerpoint/2010/main" val="2320109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274638"/>
            <a:ext cx="6172200" cy="1143000"/>
          </a:xfrm>
        </p:spPr>
        <p:txBody>
          <a:bodyPr/>
          <a:lstStyle/>
          <a:p>
            <a:r>
              <a:rPr lang="en-US" dirty="0" smtClean="0">
                <a:solidFill>
                  <a:schemeClr val="tx1"/>
                </a:solidFill>
              </a:rPr>
              <a:t>Smokeless Tobacco</a:t>
            </a:r>
            <a:endParaRPr lang="en-US" dirty="0">
              <a:solidFill>
                <a:schemeClr val="tx1"/>
              </a:solidFill>
            </a:endParaRPr>
          </a:p>
        </p:txBody>
      </p:sp>
      <p:sp>
        <p:nvSpPr>
          <p:cNvPr id="3" name="Content Placeholder 2"/>
          <p:cNvSpPr>
            <a:spLocks noGrp="1"/>
          </p:cNvSpPr>
          <p:nvPr>
            <p:ph idx="1"/>
          </p:nvPr>
        </p:nvSpPr>
        <p:spPr>
          <a:xfrm>
            <a:off x="1981200" y="1752600"/>
            <a:ext cx="8229600" cy="4556760"/>
          </a:xfrm>
        </p:spPr>
        <p:txBody>
          <a:bodyPr/>
          <a:lstStyle/>
          <a:p>
            <a:r>
              <a:rPr lang="en-US" dirty="0" smtClean="0">
                <a:solidFill>
                  <a:schemeClr val="tx1"/>
                </a:solidFill>
              </a:rPr>
              <a:t>One can of smokeless tobacco has the same nicotine as over 5 packs of cigarettes </a:t>
            </a:r>
          </a:p>
          <a:p>
            <a:endParaRPr lang="en-US" dirty="0" smtClean="0">
              <a:solidFill>
                <a:schemeClr val="tx1"/>
              </a:solidFill>
            </a:endParaRPr>
          </a:p>
          <a:p>
            <a:r>
              <a:rPr lang="en-US" dirty="0" smtClean="0">
                <a:solidFill>
                  <a:schemeClr val="tx1"/>
                </a:solidFill>
              </a:rPr>
              <a:t>The cancer causing chemicals in tobacco are 100x stronger than in cigarettes.</a:t>
            </a:r>
          </a:p>
          <a:p>
            <a:pPr marL="0" indent="0">
              <a:buNone/>
            </a:pPr>
            <a:endParaRPr lang="en-US" dirty="0" smtClean="0">
              <a:solidFill>
                <a:schemeClr val="tx1"/>
              </a:solidFill>
            </a:endParaRPr>
          </a:p>
          <a:p>
            <a:r>
              <a:rPr lang="en-US" dirty="0" smtClean="0">
                <a:solidFill>
                  <a:srgbClr val="FF0000"/>
                </a:solidFill>
              </a:rPr>
              <a:t>One can of smokeless tobacco contains a lethal dose of tobacco if a child or animal eats it. </a:t>
            </a:r>
            <a:endParaRPr lang="en-US" dirty="0">
              <a:solidFill>
                <a:srgbClr val="FF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11907">
            <a:off x="817460" y="504398"/>
            <a:ext cx="1866432" cy="1049868"/>
          </a:xfrm>
          <a:prstGeom prst="rect">
            <a:avLst/>
          </a:prstGeom>
          <a:effectLst>
            <a:glow rad="469900">
              <a:schemeClr val="accent1">
                <a:satMod val="175000"/>
                <a:alpha val="40000"/>
              </a:schemeClr>
            </a:glo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0800" y="5349801"/>
            <a:ext cx="1781924" cy="1229779"/>
          </a:xfrm>
          <a:prstGeom prst="rect">
            <a:avLst/>
          </a:prstGeom>
        </p:spPr>
      </p:pic>
    </p:spTree>
    <p:extLst>
      <p:ext uri="{BB962C8B-B14F-4D97-AF65-F5344CB8AC3E}">
        <p14:creationId xmlns:p14="http://schemas.microsoft.com/office/powerpoint/2010/main" val="394716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Smokeless Tobacco</a:t>
            </a:r>
            <a:endParaRPr lang="en-US" dirty="0">
              <a:solidFill>
                <a:schemeClr val="tx1"/>
              </a:solidFill>
            </a:endParaRPr>
          </a:p>
        </p:txBody>
      </p:sp>
      <p:sp>
        <p:nvSpPr>
          <p:cNvPr id="3" name="Content Placeholder 2"/>
          <p:cNvSpPr>
            <a:spLocks noGrp="1"/>
          </p:cNvSpPr>
          <p:nvPr>
            <p:ph idx="1"/>
          </p:nvPr>
        </p:nvSpPr>
        <p:spPr>
          <a:xfrm>
            <a:off x="838200" y="1463018"/>
            <a:ext cx="10515600" cy="4351338"/>
          </a:xfrm>
        </p:spPr>
        <p:txBody>
          <a:bodyPr/>
          <a:lstStyle/>
          <a:p>
            <a:r>
              <a:rPr lang="en-US" dirty="0" smtClean="0">
                <a:solidFill>
                  <a:schemeClr val="tx1"/>
                </a:solidFill>
              </a:rPr>
              <a:t>Over 50% of smokeless tobacco users develop pre-cancerous sores within 3 ½ years of use.</a:t>
            </a:r>
          </a:p>
          <a:p>
            <a:pPr marL="0" indent="0">
              <a:buNone/>
            </a:pPr>
            <a:endParaRPr lang="en-US" dirty="0" smtClean="0">
              <a:solidFill>
                <a:schemeClr val="tx1"/>
              </a:solidFill>
            </a:endParaRPr>
          </a:p>
          <a:p>
            <a:r>
              <a:rPr lang="en-US" dirty="0" smtClean="0">
                <a:solidFill>
                  <a:schemeClr val="tx1"/>
                </a:solidFill>
              </a:rPr>
              <a:t>300,000 new cases of oral cancer in the US every year</a:t>
            </a:r>
          </a:p>
          <a:p>
            <a:pPr marL="0" indent="0">
              <a:buNone/>
            </a:pPr>
            <a:endParaRPr lang="en-US" dirty="0" smtClean="0">
              <a:solidFill>
                <a:schemeClr val="tx1"/>
              </a:solidFill>
            </a:endParaRPr>
          </a:p>
          <a:p>
            <a:r>
              <a:rPr lang="en-US" dirty="0" smtClean="0">
                <a:solidFill>
                  <a:schemeClr val="tx1"/>
                </a:solidFill>
              </a:rPr>
              <a:t>Smokeless tobacco users are </a:t>
            </a:r>
            <a:r>
              <a:rPr lang="en-US" dirty="0" smtClean="0">
                <a:solidFill>
                  <a:srgbClr val="FF0000"/>
                </a:solidFill>
              </a:rPr>
              <a:t>5 times more likely to loose all their teeth</a:t>
            </a:r>
            <a:r>
              <a:rPr lang="en-US" dirty="0" smtClean="0">
                <a:solidFill>
                  <a:schemeClr val="tx1"/>
                </a:solidFill>
              </a:rPr>
              <a:t>, have receding gums and tooth decay due to tooth abrasion from sand and grit in the tobacco as well as the addition of sugar to the dip. </a:t>
            </a:r>
            <a:endParaRPr lang="en-US"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800" y="5349801"/>
            <a:ext cx="1781924" cy="1229779"/>
          </a:xfrm>
          <a:prstGeom prst="rect">
            <a:avLst/>
          </a:prstGeom>
        </p:spPr>
      </p:pic>
    </p:spTree>
    <p:extLst>
      <p:ext uri="{BB962C8B-B14F-4D97-AF65-F5344CB8AC3E}">
        <p14:creationId xmlns:p14="http://schemas.microsoft.com/office/powerpoint/2010/main" val="132724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1600200"/>
          </a:xfrm>
        </p:spPr>
        <p:txBody>
          <a:bodyPr>
            <a:normAutofit/>
          </a:bodyPr>
          <a:lstStyle/>
          <a:p>
            <a:r>
              <a:rPr lang="en-US" dirty="0" smtClean="0">
                <a:solidFill>
                  <a:schemeClr val="tx1"/>
                </a:solidFill>
              </a:rPr>
              <a:t>Health Consequences of Dip Use</a:t>
            </a:r>
            <a:endParaRPr lang="en-US" dirty="0">
              <a:solidFill>
                <a:schemeClr val="tx1"/>
              </a:solidFill>
            </a:endParaRPr>
          </a:p>
        </p:txBody>
      </p:sp>
      <p:sp>
        <p:nvSpPr>
          <p:cNvPr id="3" name="Content Placeholder 2"/>
          <p:cNvSpPr>
            <a:spLocks noGrp="1"/>
          </p:cNvSpPr>
          <p:nvPr>
            <p:ph idx="1"/>
          </p:nvPr>
        </p:nvSpPr>
        <p:spPr>
          <a:xfrm>
            <a:off x="1981200" y="1828801"/>
            <a:ext cx="8229600" cy="4525963"/>
          </a:xfrm>
        </p:spPr>
        <p:txBody>
          <a:bodyPr/>
          <a:lstStyle/>
          <a:p>
            <a:r>
              <a:rPr lang="en-US" dirty="0" smtClean="0">
                <a:solidFill>
                  <a:schemeClr val="tx1"/>
                </a:solidFill>
              </a:rPr>
              <a:t>Increased heart rate</a:t>
            </a:r>
          </a:p>
          <a:p>
            <a:r>
              <a:rPr lang="en-US" dirty="0" smtClean="0">
                <a:solidFill>
                  <a:schemeClr val="tx1"/>
                </a:solidFill>
              </a:rPr>
              <a:t>Heart disease</a:t>
            </a:r>
          </a:p>
          <a:p>
            <a:r>
              <a:rPr lang="en-US" dirty="0" smtClean="0">
                <a:solidFill>
                  <a:schemeClr val="tx1"/>
                </a:solidFill>
              </a:rPr>
              <a:t>Stroke</a:t>
            </a:r>
          </a:p>
          <a:p>
            <a:r>
              <a:rPr lang="en-US" dirty="0" smtClean="0">
                <a:solidFill>
                  <a:schemeClr val="tx1"/>
                </a:solidFill>
              </a:rPr>
              <a:t>High blood pressure</a:t>
            </a:r>
          </a:p>
          <a:p>
            <a:r>
              <a:rPr lang="en-US" dirty="0" smtClean="0">
                <a:solidFill>
                  <a:schemeClr val="tx1"/>
                </a:solidFill>
              </a:rPr>
              <a:t>Delayed wound healing</a:t>
            </a:r>
          </a:p>
          <a:p>
            <a:r>
              <a:rPr lang="en-US" dirty="0" smtClean="0">
                <a:solidFill>
                  <a:schemeClr val="tx1"/>
                </a:solidFill>
              </a:rPr>
              <a:t>Peptic ulcer disease</a:t>
            </a:r>
          </a:p>
          <a:p>
            <a:r>
              <a:rPr lang="en-US" dirty="0" smtClean="0">
                <a:solidFill>
                  <a:schemeClr val="tx1"/>
                </a:solidFill>
              </a:rPr>
              <a:t>Low birth weight babies and other reproductive disorders</a:t>
            </a:r>
          </a:p>
          <a:p>
            <a:r>
              <a:rPr lang="en-US" dirty="0" smtClean="0">
                <a:solidFill>
                  <a:schemeClr val="tx1"/>
                </a:solidFill>
              </a:rPr>
              <a:t>Addiction and dependence</a:t>
            </a:r>
            <a:endParaRPr lang="en-US"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800" y="5349801"/>
            <a:ext cx="1781924" cy="1229779"/>
          </a:xfrm>
          <a:prstGeom prst="rect">
            <a:avLst/>
          </a:prstGeom>
        </p:spPr>
      </p:pic>
    </p:spTree>
    <p:extLst>
      <p:ext uri="{BB962C8B-B14F-4D97-AF65-F5344CB8AC3E}">
        <p14:creationId xmlns:p14="http://schemas.microsoft.com/office/powerpoint/2010/main" val="6305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1143000"/>
          </a:xfrm>
        </p:spPr>
        <p:txBody>
          <a:bodyPr>
            <a:normAutofit fontScale="90000"/>
          </a:bodyPr>
          <a:lstStyle/>
          <a:p>
            <a:r>
              <a:rPr lang="en-US" sz="3600" dirty="0"/>
              <a:t>Check Your Mouth Often.  Look closely at places where you hold the tobacco</a:t>
            </a:r>
            <a:r>
              <a:rPr lang="en-US" dirty="0" smtClean="0">
                <a:solidFill>
                  <a:schemeClr val="tx1"/>
                </a:solidFill>
              </a:rPr>
              <a:t>.</a:t>
            </a:r>
            <a:endParaRPr lang="en-US" dirty="0">
              <a:solidFill>
                <a:schemeClr val="tx1"/>
              </a:solidFill>
            </a:endParaRP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86500" y="1685131"/>
            <a:ext cx="3810000" cy="4356100"/>
          </a:xfrm>
        </p:spPr>
      </p:pic>
      <p:sp>
        <p:nvSpPr>
          <p:cNvPr id="4" name="Content Placeholder 3"/>
          <p:cNvSpPr>
            <a:spLocks noGrp="1"/>
          </p:cNvSpPr>
          <p:nvPr>
            <p:ph sz="quarter" idx="4294967295"/>
          </p:nvPr>
        </p:nvSpPr>
        <p:spPr>
          <a:xfrm>
            <a:off x="1889760" y="1600200"/>
            <a:ext cx="4041648" cy="4526280"/>
          </a:xfrm>
          <a:prstGeom prst="rect">
            <a:avLst/>
          </a:prstGeom>
        </p:spPr>
        <p:txBody>
          <a:bodyPr>
            <a:normAutofit/>
          </a:bodyPr>
          <a:lstStyle/>
          <a:p>
            <a:pPr marL="137160" indent="0">
              <a:buNone/>
            </a:pPr>
            <a:r>
              <a:rPr lang="en-US" dirty="0" smtClean="0">
                <a:solidFill>
                  <a:schemeClr val="tx1"/>
                </a:solidFill>
              </a:rPr>
              <a:t>See your doctor or dentist right away if you have:</a:t>
            </a:r>
          </a:p>
          <a:p>
            <a:r>
              <a:rPr lang="en-US" sz="1400" dirty="0"/>
              <a:t>A sore that bleeds easily and doesn’t heal.</a:t>
            </a:r>
          </a:p>
          <a:p>
            <a:r>
              <a:rPr lang="en-US" sz="1400" dirty="0"/>
              <a:t>A lump or thickening anywhere in your mouth or neck.</a:t>
            </a:r>
          </a:p>
          <a:p>
            <a:r>
              <a:rPr lang="en-US" sz="1400" dirty="0"/>
              <a:t>Soreness or swelling that doesn’t go away.</a:t>
            </a:r>
          </a:p>
          <a:p>
            <a:r>
              <a:rPr lang="en-US" sz="1400" dirty="0"/>
              <a:t>White lump or patch in the mouth.</a:t>
            </a:r>
          </a:p>
          <a:p>
            <a:r>
              <a:rPr lang="en-US" sz="1400" dirty="0"/>
              <a:t>Prolonged sore throat.</a:t>
            </a:r>
          </a:p>
          <a:p>
            <a:r>
              <a:rPr lang="en-US" sz="1400" dirty="0"/>
              <a:t>Difficulty chewing.</a:t>
            </a:r>
          </a:p>
          <a:p>
            <a:r>
              <a:rPr lang="en-US" sz="1400" dirty="0"/>
              <a:t>Difficulty swallowing, feeling that something is stuck in the throat.</a:t>
            </a:r>
          </a:p>
          <a:p>
            <a:r>
              <a:rPr lang="en-US" sz="1400" dirty="0"/>
              <a:t>Difficulty moving the tongue or jaw.</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0800" y="5349801"/>
            <a:ext cx="1781924" cy="1229779"/>
          </a:xfrm>
          <a:prstGeom prst="rect">
            <a:avLst/>
          </a:prstGeom>
        </p:spPr>
      </p:pic>
    </p:spTree>
    <p:extLst>
      <p:ext uri="{BB962C8B-B14F-4D97-AF65-F5344CB8AC3E}">
        <p14:creationId xmlns:p14="http://schemas.microsoft.com/office/powerpoint/2010/main" val="3438610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24400" y="609601"/>
            <a:ext cx="2671702" cy="646331"/>
          </a:xfrm>
          <a:prstGeom prst="rect">
            <a:avLst/>
          </a:prstGeom>
          <a:solidFill>
            <a:schemeClr val="accent3">
              <a:lumMod val="40000"/>
              <a:lumOff val="60000"/>
            </a:schemeClr>
          </a:solidFill>
        </p:spPr>
        <p:txBody>
          <a:bodyPr wrap="square" rtlCol="0">
            <a:spAutoFit/>
          </a:bodyPr>
          <a:lstStyle/>
          <a:p>
            <a:pPr algn="ctr"/>
            <a:r>
              <a:rPr lang="en-US" sz="3600" dirty="0">
                <a:latin typeface="Arial Black" panose="020B0A04020102020204" pitchFamily="34" charset="0"/>
              </a:rPr>
              <a:t>HOOKAH</a:t>
            </a:r>
          </a:p>
        </p:txBody>
      </p:sp>
      <p:sp>
        <p:nvSpPr>
          <p:cNvPr id="7" name="TextBox 6"/>
          <p:cNvSpPr txBox="1"/>
          <p:nvPr/>
        </p:nvSpPr>
        <p:spPr>
          <a:xfrm>
            <a:off x="3603563" y="1524000"/>
            <a:ext cx="6710383" cy="4647426"/>
          </a:xfrm>
          <a:prstGeom prst="rect">
            <a:avLst/>
          </a:prstGeom>
          <a:noFill/>
        </p:spPr>
        <p:txBody>
          <a:bodyPr wrap="square" rtlCol="0">
            <a:spAutoFit/>
          </a:bodyPr>
          <a:lstStyle/>
          <a:p>
            <a:r>
              <a:rPr lang="en-US" sz="3200" b="1" dirty="0"/>
              <a:t>Hookah smoke:</a:t>
            </a:r>
          </a:p>
          <a:p>
            <a:pPr marL="342900" indent="-342900">
              <a:buFont typeface="Arial" panose="020B0604020202020204" pitchFamily="34" charset="0"/>
              <a:buChar char="•"/>
            </a:pPr>
            <a:r>
              <a:rPr lang="en-US" sz="2400" dirty="0"/>
              <a:t>Contains high levels of toxic compounds including tar, carbon monoxide and heavy metals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Delivers about same amount of nicotine as cigarette smoking</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Increases risk of spreading infectious diseases</a:t>
            </a:r>
          </a:p>
          <a:p>
            <a:endParaRPr lang="en-US" sz="2400" dirty="0"/>
          </a:p>
          <a:p>
            <a:pPr marL="342900" indent="-342900">
              <a:buFont typeface="Arial" panose="020B0604020202020204" pitchFamily="34" charset="0"/>
              <a:buChar char="•"/>
            </a:pPr>
            <a:r>
              <a:rPr lang="en-US" sz="2400" dirty="0">
                <a:solidFill>
                  <a:srgbClr val="FF0000"/>
                </a:solidFill>
              </a:rPr>
              <a:t>An hour-long hookah session involves 200 puffs, while smoking an average cigarette involves 20 puffs. </a:t>
            </a:r>
          </a:p>
        </p:txBody>
      </p:sp>
      <p:pic>
        <p:nvPicPr>
          <p:cNvPr id="1026" name="Picture 2" descr="https://encrypted-tbn2.gstatic.com/images?q=tbn:ANd9GcQFJtpFVMO7weuouxK-ZHGF6mcfOcODA50wOcEHV36X0llnN6F3">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1" y="2133600"/>
            <a:ext cx="1640397" cy="2438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0800" y="5349801"/>
            <a:ext cx="1781924" cy="1229779"/>
          </a:xfrm>
          <a:prstGeom prst="rect">
            <a:avLst/>
          </a:prstGeom>
        </p:spPr>
      </p:pic>
    </p:spTree>
    <p:extLst>
      <p:ext uri="{BB962C8B-B14F-4D97-AF65-F5344CB8AC3E}">
        <p14:creationId xmlns:p14="http://schemas.microsoft.com/office/powerpoint/2010/main" val="2441625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wgHBgkIBwgKCgkLDRYPDQwMDRsUFRAWIB0iIiAdHx8kKDQsJCYxJx8fLT0tMTU3Ojo6Iys/RD84QzQ5OjcBCgoKDQwNGg8PGjclHyU3Nzc3Nzc3Nzc3Nzc3Nzc3Nzc3Nzc3Nzc3Nzc3Nzc3Nzc3Nzc3Nzc3Nzc3Nzc3Nzc3N//AABEIAFsAZgMBIgACEQEDEQH/xAAbAAACAwEBAQAAAAAAAAAAAAADBAECBQAGB//EAEAQAAIBAgMFBAULAgUFAAAAAAECAwQRABIhBRMxUWEUIiNBMjNigZEGFSRCUmNxcqHB8CVDRLHR0uI0VYKSlP/EABcBAQEBAQAAAAAAAAAAAAAAAAEAAgP/xAAYEQEBAQEBAAAAAAAAAAAAAAAAARESAv/aAAwDAQACEQMRAD8A+hw7CzRIwoaCxUHVRy/LjPeip0eRWqNnIUYqwKJ3SNDxXytj0UIRKSN3grAojBZu02FrcfT0GEauUsztBKghy8Jakk+8iUC2OnVcsjMWjpipO/2aMpFzlQEa2se77sNUOzop3ZYzQVDKO8oVBbromGLzCRt26Zbi/jm9+PlNzN/fhqjlVgVnLySE93cVNha3Iynri2rCdTsQ7yACkolLOVBAGhyMfs9MKPspY6kUpekWU2ADRrxPDXd2vjbqEG+pfotd60/4jj3H+8wvKzjaKxgyqCQeztUd8i2tvF/bB1VzC8ew337RtSUTMsaEk2F9W9nphBoKN2LJJSIAASFiJNrD7vqMegji+mTfRK31Sado6v8AeYQbtEczxySEMz2RTMAVFwbEb3U2I5ccXVN8wqlNSwzTpJ2NyneKNHbJ56ER6+kvPDFRsV2qYo1pKJGKO1wR5Mnsfy+Op2mkltvhIGlGVElFyvpEeu1OUj/P8XniUV8P0GttupNN+NdU+8xdVTzGE+zFhlankmpt6LKRkvlJt5iP2l44o1JATMN7SrZSx8MgoAFuR4fDvA+fHkMalRIUrTGrGK5FoZJkzfV+86n/ANhhffPaUisitu2ZSWQ5AMvePi6gX/XFoyIrdkSUEBkljp7M4UFTqND7I447D2240SkQrRzReIBmdwRwOnpHE4NakweBonpI0eWuKmMAr2ZiLW4ehwwhLEUnk3dLmhDAIzU7KbWGp8PnjRpamEU0I+dYR4a926aaYDtJ6aemyyVkVUAwYRiSMajCCCU8otJ2AK6tfWJuuvqup+Jw3QU6Kbz07QlLGMwwMef3YthFlpSjKafMMoGtTFrw643hUQ2t86R26MmJAVDpvqXxq31p4xP9hvZwGQFq4MEd4rqSzRSbzTz9Dy8v2weonhM1L/VF0lN9Y9O43TCkzQttISF1ksyWqRLFce63l/L4kcV4+1y+LXeqT+09+L+zjOkSpaRpNxFveIZ45c18o1PdvxB9wGNJJoe1y/1QgbpNbx66v0wlXx08tYX0qQ0eUy7yIHge7Yr/AC+A1VY5o5X3MCKvGHKsoN7Aa2X8Rp097rmPt0WtafCk8pL8U6YUoVjjnS96fKsiiRZImtdgbDu373HpbDTvEa2E/OcvqpNbR809jEC0qE1uZIlKZh3nEu8Po/r/AMcASOXJLeCmzZD6LTW+rx6cb+7E1MMUu0d4yvNYgicvDf6v1Sn8y9cA7LEGlbszFmjbUvCS5sul8nnz9nriR3boj7GmVaq+8HrWe3A8zjsV266tSKFr5ZzvB3XVLDQ66KMdiJ3NR1VFTK9fujGikGOpCG9vPXXC9c1LDA0iV9VMwIISKsGb3a4ZWCrn2dHF4catGvfjlZWA08wNMZMUsiSI7T19yVbI+915C2TmRe3vxKrCuiOUtJtIMoA/6pLNZbX49PicaQjostjtSU8NTWai3vxmo8gjYmrr7Kgvn3gNtBxycbn8fhgkQmqpIkjqa5Se7rnUAga3OXp8ThDSlq6RGo1WsiYLJxaYE+g3E3xElU5nLRbUoVjvdVYg6cjqMXqRVb6luIPWm2p+w2FZxOu01JkqAxZbKjOYh0ItbXz/AGwE+lbRitlPaoLbpNd6Ob9cRWVkbIvZNoUiOGBO8cEMPMcdPxxCdr7XL6i+7TnzbCNWKha0lpavueKVizbvha3X0eHM3wYdP01ZDGpFVtClkbMbMrqvdvppfjbFWrqLt8J7XBl3Umu9XmnXGds5Zt7CqTVtwWYdo3ltAFsxJ94HO5440WFV22LxIb7p/qHmnXEIJUVkDQOtNtCmjlPouzhgPdfXFaarRM5qtoUsgNioVgMumo4664zKwzDaQzzV+bMo8FJN0PR5Hh/ywBmfNMxl2rfdONIZSLaDu970uXvOHFp35R1dNLQoI54pDvQbK4PkcdivykWcUCbyWFhvRosZHkfax2Ai0tKhpoT820rXjXvHLrp+XEVVA8sWWCkp6d8wOcKjaA6ixXz4YhaVKqCCSaimZhCihhPl0Av5N1xzbOgZcjUE9jmv9JNzmte5zdBhZAOy6wxMv0YMSLMII9OPTqPh1xodmH/bab4r/twBKGNTmWjqb3J1qieP4tiBs6ACwoaj/wCk8b3+1x1wpNRTLvqb+nUg8Xpr3G9nFH2dM9SJI4KZIxbwQiWPPXJfX9MFWM0jU6QUcirvibGUNrkYeZx0lBFJUvUPs+XeMwYuJ7WPMa6cMBWWjXtUg+bqP1aaXHNvZxjKadpWZdoUJQtcKBHoDqBfJ5Aj98egWec1ktqVid0n9xeb9cZNRtQzVAkpNpU8UQUApeN9eN735EafhiVAYwROd9VUI8QMFYILi+Yr6GoIZRfGm9NasiB2dRerfS/HVPYwtDtVqeYmrraeROAQlE1NiLG+uhHxGNFpp+2xfRW9U+mdeaYkw6p6cV5vVUEGU2MAK6WI4kx8dCPfgciom8Z9oUiK6nIQEst+RMWtsp88aG0NqlphFBX09K6FhIhdHN728zobg/riibUlikR6jaNM0Z1IORQw1HpX5g/DEFduIG2fFLHSUaIzgh42vcEH2RjsG+UE8k2zIXEQEbSKyusgYEZTiMDWKPtKikpIYKoBcij0qhIyCFtcHMDzwJKjZmXKjyWBtb5wGht+fTTGlFPuqGOSSifIkQJa6cANTxvhOq2tRMCiNSxylgCHaJiRfUZcwOovhZoUlTs15CGkkDMSbDaIHH/z/nuxO92eF+uFdVAPbRaxOljn8yvvtijbRL92Ouo85BIukRuCTb+4OAt/Dh9Nr0TsqAQEsVVV30XeN7ADva6kfHrhSsG04ZZaaCkRZGif0FnjZgAhH2r+Y+ODvAZKoVJoJ98CDmWcDh0DfHniZpHSanK0Tqd6dQU17rdcBqJqY7QjM8Eq1N1yDfqt+NvrWN9dPPA0aWeo7ZKexSE7tNN4nNuuFqqLaUlQHpoxBEFF4zDG9zzvmHTTphpKmbtcp7HLcxppnTm3XGLI2xS7LJHJm1BUVdjwB4B+VsCrRp12gkuapi3yWIyrGicra5jywbf1HbIj2J77t9N4nNOuM0NszfzncyGRkO9DVN7iy3vduQXGm1RN2yL6JLfdv9ZOadcNECrk2hOyNSxdntfNdI5M3I+kLW/fFYY9qrKrTWkQG5QRIt9OF82muuF6yXZwrVarhlSpLLlvPl17trWa32f5fAs2x40kLQTIDG6tmqCO7pmGrflwHR/lHNM1CgelZBvRrnU+R647HfKSWRqFM9PIg3o1LLyPXHYsIsEMJpogY643QXtNJbh+bCE8M4kZVUAHVBJNNmt+Gb8NcT2+qTuLKQq6AWGgGBS1Ek5DTCOQgaF41Nv0ws2LmnlARt3GH82M03M8O9yt7ycM0lMxcmaFzGL5TDLLe99Dq3LCFo2teCnNgAPBTQcuHU4NFWTwRrHCyxoOCqigD3WxDGhPDEJKeyV/rPOeT7Le1haZQK4BS27LKCj1Em8J1v8AX48LD/LAjX1TFLynutcaDja374FLKZHZpEidm4lolN+HToPhiONVYojVSAx1/q0Nt/Jfi3tYzplbtMqwSRBFNkWSeXMug49/mG5eXLFlrqkOXEpzEAE2HDX/AFOBSStIbyLGxvfWNTz6dT8TiVMKgM7Zzdd4A6ieTNYi1j3+OcfAW44baKPtUd4q/wBW/wDiHvxX28ZWYBs4jhzXDZt0t7g3B4eR1wU11VvFbem4BA0HA2/0GC1Ybq1pxmWBJlrDbLvahjrccRnvy/TAqVoS0xqQWAH9qpbugelmu/AaYWkkMj7yRY2c8WaNSfLp0HwGIOVsxaOIlgQbxLqDx8ug+GFGPlAirRIRFWL4g1knJHA82OOxSSWSrG7qGLoO8Bw1/hx2Av/Z"/>
          <p:cNvSpPr>
            <a:spLocks noChangeAspect="1" noChangeArrowheads="1"/>
          </p:cNvSpPr>
          <p:nvPr/>
        </p:nvSpPr>
        <p:spPr bwMode="auto">
          <a:xfrm>
            <a:off x="1679576" y="-411163"/>
            <a:ext cx="962025" cy="866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2508599" y="2438400"/>
            <a:ext cx="7086600" cy="3600986"/>
          </a:xfrm>
          <a:prstGeom prst="rect">
            <a:avLst/>
          </a:prstGeom>
          <a:solidFill>
            <a:schemeClr val="accent1">
              <a:lumMod val="60000"/>
              <a:lumOff val="40000"/>
            </a:schemeClr>
          </a:solidFill>
        </p:spPr>
        <p:txBody>
          <a:bodyPr wrap="square">
            <a:spAutoFit/>
          </a:bodyPr>
          <a:lstStyle/>
          <a:p>
            <a:pPr algn="ctr"/>
            <a:r>
              <a:rPr lang="en-US" sz="2400" dirty="0"/>
              <a:t>E-cigarettes have not been fully studied so consumers currently do not know:</a:t>
            </a:r>
          </a:p>
          <a:p>
            <a:pPr algn="ctr"/>
            <a:endParaRPr lang="en-US" sz="2000" dirty="0"/>
          </a:p>
          <a:p>
            <a:pPr marL="342900" indent="-342900">
              <a:buFont typeface="Arial" panose="020B0604020202020204" pitchFamily="34" charset="0"/>
              <a:buChar char="•"/>
            </a:pPr>
            <a:r>
              <a:rPr lang="en-US" sz="2000" dirty="0">
                <a:solidFill>
                  <a:srgbClr val="FF0000"/>
                </a:solidFill>
              </a:rPr>
              <a:t>how much nicotine or </a:t>
            </a:r>
            <a:r>
              <a:rPr lang="en-US" sz="2000" dirty="0"/>
              <a:t>other potentially </a:t>
            </a:r>
            <a:r>
              <a:rPr lang="en-US" sz="2000" dirty="0">
                <a:solidFill>
                  <a:srgbClr val="FF0000"/>
                </a:solidFill>
              </a:rPr>
              <a:t>harmful chemicals</a:t>
            </a:r>
            <a:r>
              <a:rPr lang="en-US" sz="2000" dirty="0"/>
              <a:t> are being inhaled during use, or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if there are any benefits associated with using these products.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not known if e-cigarettes </a:t>
            </a:r>
            <a:r>
              <a:rPr lang="en-US" sz="2000" dirty="0">
                <a:solidFill>
                  <a:srgbClr val="FF0000"/>
                </a:solidFill>
              </a:rPr>
              <a:t>may lead young people to try other tobacco products</a:t>
            </a:r>
            <a:r>
              <a:rPr lang="en-US" sz="2000" dirty="0"/>
              <a:t>, including conventional cigarettes, which are known to cause disease and lead to premature death. </a:t>
            </a:r>
          </a:p>
        </p:txBody>
      </p:sp>
      <p:pic>
        <p:nvPicPr>
          <p:cNvPr id="2052" name="Picture 4" descr="Image of an e-Cigarette inserted into a charg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550617"/>
            <a:ext cx="2286000" cy="11515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20257" y="455614"/>
            <a:ext cx="2565126" cy="646331"/>
          </a:xfrm>
          <a:prstGeom prst="rect">
            <a:avLst/>
          </a:prstGeom>
          <a:solidFill>
            <a:schemeClr val="accent1">
              <a:lumMod val="60000"/>
              <a:lumOff val="40000"/>
            </a:schemeClr>
          </a:solidFill>
        </p:spPr>
        <p:txBody>
          <a:bodyPr wrap="none" rtlCol="0">
            <a:spAutoFit/>
          </a:bodyPr>
          <a:lstStyle/>
          <a:p>
            <a:r>
              <a:rPr lang="en-US" sz="3600" b="1" dirty="0"/>
              <a:t>E- Cigarettes</a:t>
            </a:r>
          </a:p>
        </p:txBody>
      </p:sp>
      <p:sp>
        <p:nvSpPr>
          <p:cNvPr id="6" name="TextBox 5"/>
          <p:cNvSpPr txBox="1"/>
          <p:nvPr/>
        </p:nvSpPr>
        <p:spPr>
          <a:xfrm>
            <a:off x="4620257" y="1413698"/>
            <a:ext cx="2277418" cy="461665"/>
          </a:xfrm>
          <a:prstGeom prst="rect">
            <a:avLst/>
          </a:prstGeom>
          <a:solidFill>
            <a:schemeClr val="accent1">
              <a:lumMod val="60000"/>
              <a:lumOff val="40000"/>
            </a:schemeClr>
          </a:solidFill>
        </p:spPr>
        <p:txBody>
          <a:bodyPr wrap="none" rtlCol="0">
            <a:spAutoFit/>
          </a:bodyPr>
          <a:lstStyle/>
          <a:p>
            <a:r>
              <a:rPr lang="en-US" sz="2400" b="1" dirty="0"/>
              <a:t>FDA</a:t>
            </a:r>
            <a:r>
              <a:rPr lang="en-US" sz="2400" dirty="0"/>
              <a:t> </a:t>
            </a:r>
            <a:r>
              <a:rPr lang="en-US" sz="2400" b="1" dirty="0"/>
              <a:t>STATEMENT</a:t>
            </a:r>
          </a:p>
        </p:txBody>
      </p:sp>
      <p:pic>
        <p:nvPicPr>
          <p:cNvPr id="1026" name="Picture 2" descr="C:\Documents and Settings\nancy.a.walker\My Documents\My Pictures\e-cigarette-cartoon-1024x779.jpg"/>
          <p:cNvPicPr>
            <a:picLocks noChangeAspect="1" noChangeArrowheads="1"/>
          </p:cNvPicPr>
          <p:nvPr/>
        </p:nvPicPr>
        <p:blipFill>
          <a:blip r:embed="rId4" cstate="print"/>
          <a:srcRect/>
          <a:stretch>
            <a:fillRect/>
          </a:stretch>
        </p:blipFill>
        <p:spPr bwMode="auto">
          <a:xfrm>
            <a:off x="8043582" y="455614"/>
            <a:ext cx="2209800" cy="1681089"/>
          </a:xfrm>
          <a:prstGeom prst="rect">
            <a:avLst/>
          </a:prstGeom>
          <a:noFill/>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0800" y="5349801"/>
            <a:ext cx="1781924" cy="1229779"/>
          </a:xfrm>
          <a:prstGeom prst="rect">
            <a:avLst/>
          </a:prstGeom>
        </p:spPr>
      </p:pic>
    </p:spTree>
    <p:extLst>
      <p:ext uri="{BB962C8B-B14F-4D97-AF65-F5344CB8AC3E}">
        <p14:creationId xmlns:p14="http://schemas.microsoft.com/office/powerpoint/2010/main" val="2598233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010400" y="304800"/>
            <a:ext cx="3505200" cy="1562100"/>
          </a:xfrm>
        </p:spPr>
        <p:txBody>
          <a:bodyPr/>
          <a:lstStyle/>
          <a:p>
            <a:r>
              <a:rPr lang="en-US" dirty="0" smtClean="0"/>
              <a:t>E-Cigarette Contents: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87071" y="1627095"/>
            <a:ext cx="4995862" cy="3333251"/>
          </a:xfrm>
        </p:spPr>
      </p:pic>
      <p:sp>
        <p:nvSpPr>
          <p:cNvPr id="6" name="Text Placeholder 5"/>
          <p:cNvSpPr>
            <a:spLocks noGrp="1"/>
          </p:cNvSpPr>
          <p:nvPr>
            <p:ph type="body" sz="half" idx="2"/>
          </p:nvPr>
        </p:nvSpPr>
        <p:spPr>
          <a:xfrm>
            <a:off x="7162801" y="1905001"/>
            <a:ext cx="3276600" cy="4221163"/>
          </a:xfrm>
        </p:spPr>
        <p:txBody>
          <a:bodyPr>
            <a:normAutofit/>
          </a:bodyPr>
          <a:lstStyle/>
          <a:p>
            <a:r>
              <a:rPr lang="en-US" sz="1800" b="1" dirty="0">
                <a:solidFill>
                  <a:schemeClr val="tx1"/>
                </a:solidFill>
              </a:rPr>
              <a:t>U</a:t>
            </a:r>
            <a:r>
              <a:rPr lang="en-US" sz="1800" b="1" dirty="0" smtClean="0">
                <a:solidFill>
                  <a:schemeClr val="tx1"/>
                </a:solidFill>
              </a:rPr>
              <a:t>sually a combination of </a:t>
            </a:r>
            <a:r>
              <a:rPr lang="en-US" sz="1800" b="1" dirty="0" smtClean="0">
                <a:solidFill>
                  <a:srgbClr val="FF0000"/>
                </a:solidFill>
              </a:rPr>
              <a:t>nicotine, flavorings, propylene glycol (a solvent) and other additives. </a:t>
            </a:r>
          </a:p>
          <a:p>
            <a:r>
              <a:rPr lang="en-US" sz="1800" b="1" dirty="0" smtClean="0">
                <a:solidFill>
                  <a:schemeClr val="tx1"/>
                </a:solidFill>
              </a:rPr>
              <a:t>Some products contain nicotine amounts comparable to regular tobacco cigarettes, while others contain levels closer to that of a light cigarette.  </a:t>
            </a:r>
          </a:p>
          <a:p>
            <a:r>
              <a:rPr lang="en-US" sz="1800" b="1" dirty="0" smtClean="0">
                <a:solidFill>
                  <a:schemeClr val="tx1"/>
                </a:solidFill>
              </a:rPr>
              <a:t>There are also cartridges available that contain flavored liquid without nicotine. </a:t>
            </a:r>
            <a:endParaRPr lang="en-US" sz="1800" b="1" dirty="0">
              <a:solidFill>
                <a:schemeClr val="tx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0800" y="5349801"/>
            <a:ext cx="1781924" cy="1229779"/>
          </a:xfrm>
          <a:prstGeom prst="rect">
            <a:avLst/>
          </a:prstGeom>
        </p:spPr>
      </p:pic>
    </p:spTree>
    <p:extLst>
      <p:ext uri="{BB962C8B-B14F-4D97-AF65-F5344CB8AC3E}">
        <p14:creationId xmlns:p14="http://schemas.microsoft.com/office/powerpoint/2010/main" val="1513916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152400"/>
            <a:ext cx="4724400" cy="1143000"/>
          </a:xfrm>
        </p:spPr>
        <p:txBody>
          <a:bodyPr/>
          <a:lstStyle/>
          <a:p>
            <a:r>
              <a:rPr lang="en-US" sz="4000" dirty="0"/>
              <a:t>Liquid Nicotine</a:t>
            </a:r>
          </a:p>
        </p:txBody>
      </p:sp>
      <p:sp>
        <p:nvSpPr>
          <p:cNvPr id="3" name="Content Placeholder 2"/>
          <p:cNvSpPr>
            <a:spLocks noGrp="1"/>
          </p:cNvSpPr>
          <p:nvPr>
            <p:ph idx="1"/>
          </p:nvPr>
        </p:nvSpPr>
        <p:spPr>
          <a:xfrm>
            <a:off x="2133600" y="1828801"/>
            <a:ext cx="5029200" cy="4678363"/>
          </a:xfrm>
        </p:spPr>
        <p:txBody>
          <a:bodyPr>
            <a:normAutofit fontScale="92500" lnSpcReduction="20000"/>
          </a:bodyPr>
          <a:lstStyle/>
          <a:p>
            <a:r>
              <a:rPr lang="en-US" dirty="0" smtClean="0">
                <a:solidFill>
                  <a:schemeClr val="tx1"/>
                </a:solidFill>
              </a:rPr>
              <a:t>Liquid nicotine is extracted from tobacco, but unlike tobacco leaves it can be lethal</a:t>
            </a:r>
          </a:p>
          <a:p>
            <a:r>
              <a:rPr lang="en-US" u="sng" dirty="0" smtClean="0">
                <a:solidFill>
                  <a:srgbClr val="FF0000"/>
                </a:solidFill>
              </a:rPr>
              <a:t>Less than 1 </a:t>
            </a:r>
            <a:r>
              <a:rPr lang="en-US" u="sng" dirty="0" err="1" smtClean="0">
                <a:solidFill>
                  <a:srgbClr val="FF0000"/>
                </a:solidFill>
              </a:rPr>
              <a:t>Tbsp</a:t>
            </a:r>
            <a:r>
              <a:rPr lang="en-US" u="sng" dirty="0" smtClean="0">
                <a:solidFill>
                  <a:srgbClr val="FF0000"/>
                </a:solidFill>
              </a:rPr>
              <a:t> </a:t>
            </a:r>
            <a:r>
              <a:rPr lang="en-US" dirty="0" smtClean="0">
                <a:solidFill>
                  <a:srgbClr val="FF0000"/>
                </a:solidFill>
              </a:rPr>
              <a:t>of many e-liquids is enough to kill an adult if ingested or absorbed in your skin.</a:t>
            </a:r>
          </a:p>
          <a:p>
            <a:r>
              <a:rPr lang="en-US" dirty="0" smtClean="0">
                <a:solidFill>
                  <a:schemeClr val="tx1"/>
                </a:solidFill>
              </a:rPr>
              <a:t>The number of calls to poison control centers regarding e-cigarettes has </a:t>
            </a:r>
            <a:r>
              <a:rPr lang="en-US" b="1" i="1" dirty="0" smtClean="0">
                <a:solidFill>
                  <a:schemeClr val="tx1"/>
                </a:solidFill>
              </a:rPr>
              <a:t>increased 41.7% from 2010 to 2014</a:t>
            </a:r>
            <a:endParaRPr lang="en-US" b="1" i="1" dirty="0">
              <a:solidFill>
                <a:schemeClr val="tx1"/>
              </a:solidFill>
            </a:endParaRPr>
          </a:p>
        </p:txBody>
      </p:sp>
      <p:sp>
        <p:nvSpPr>
          <p:cNvPr id="4" name="Text Placeholder 3"/>
          <p:cNvSpPr>
            <a:spLocks noGrp="1"/>
          </p:cNvSpPr>
          <p:nvPr>
            <p:ph type="body" sz="half" idx="2"/>
          </p:nvPr>
        </p:nvSpPr>
        <p:spPr>
          <a:xfrm>
            <a:off x="7431088" y="2438401"/>
            <a:ext cx="3008313" cy="3687763"/>
          </a:xfrm>
        </p:spPr>
        <p:txBody>
          <a:bodyPr/>
          <a:lstStyle/>
          <a:p>
            <a:r>
              <a:rPr lang="en-US" dirty="0" smtClean="0">
                <a:solidFill>
                  <a:schemeClr val="tx1"/>
                </a:solidFill>
              </a:rPr>
              <a:t>*Some testing suggests it’s not only the nicotine that may be dangerous.  Certain e-cigarette devices may also release metals during use, such as tin. </a:t>
            </a:r>
            <a:endParaRPr lang="en-US"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800" y="5349801"/>
            <a:ext cx="1781924" cy="1229779"/>
          </a:xfrm>
          <a:prstGeom prst="rect">
            <a:avLst/>
          </a:prstGeom>
        </p:spPr>
      </p:pic>
    </p:spTree>
    <p:extLst>
      <p:ext uri="{BB962C8B-B14F-4D97-AF65-F5344CB8AC3E}">
        <p14:creationId xmlns:p14="http://schemas.microsoft.com/office/powerpoint/2010/main" val="35020290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152400"/>
            <a:ext cx="8229600" cy="1600200"/>
          </a:xfrm>
        </p:spPr>
        <p:txBody>
          <a:bodyPr/>
          <a:lstStyle/>
          <a:p>
            <a:r>
              <a:rPr lang="en-US" dirty="0" smtClean="0"/>
              <a:t>E Cigarettes: Lack of Disclosure</a:t>
            </a:r>
            <a:endParaRPr lang="en-US" dirty="0"/>
          </a:p>
        </p:txBody>
      </p:sp>
      <p:sp>
        <p:nvSpPr>
          <p:cNvPr id="6" name="Content Placeholder 5"/>
          <p:cNvSpPr>
            <a:spLocks noGrp="1"/>
          </p:cNvSpPr>
          <p:nvPr>
            <p:ph idx="1"/>
          </p:nvPr>
        </p:nvSpPr>
        <p:spPr>
          <a:xfrm>
            <a:off x="1981200" y="1905001"/>
            <a:ext cx="8229600" cy="4525963"/>
          </a:xfrm>
        </p:spPr>
        <p:txBody>
          <a:bodyPr>
            <a:normAutofit lnSpcReduction="10000"/>
          </a:bodyPr>
          <a:lstStyle/>
          <a:p>
            <a:r>
              <a:rPr lang="en-US" dirty="0" smtClean="0">
                <a:solidFill>
                  <a:schemeClr val="tx1"/>
                </a:solidFill>
              </a:rPr>
              <a:t>The safety of e-cigarettes is still unknown.</a:t>
            </a:r>
          </a:p>
          <a:p>
            <a:endParaRPr lang="en-US" dirty="0" smtClean="0">
              <a:solidFill>
                <a:schemeClr val="tx1"/>
              </a:solidFill>
            </a:endParaRPr>
          </a:p>
          <a:p>
            <a:r>
              <a:rPr lang="en-US" dirty="0" smtClean="0">
                <a:solidFill>
                  <a:schemeClr val="tx1"/>
                </a:solidFill>
              </a:rPr>
              <a:t>We are not sure of the ingredients used in these products. </a:t>
            </a:r>
          </a:p>
          <a:p>
            <a:endParaRPr lang="en-US" dirty="0">
              <a:solidFill>
                <a:schemeClr val="tx1"/>
              </a:solidFill>
            </a:endParaRPr>
          </a:p>
          <a:p>
            <a:r>
              <a:rPr lang="en-US" dirty="0" smtClean="0">
                <a:solidFill>
                  <a:schemeClr val="tx1"/>
                </a:solidFill>
              </a:rPr>
              <a:t>The amount of nicotine listed on a cartridge label may not match the actual amount in the cartridge.</a:t>
            </a:r>
          </a:p>
          <a:p>
            <a:endParaRPr lang="en-US" dirty="0">
              <a:solidFill>
                <a:schemeClr val="tx1"/>
              </a:solidFill>
            </a:endParaRPr>
          </a:p>
          <a:p>
            <a:r>
              <a:rPr lang="en-US" dirty="0" smtClean="0">
                <a:solidFill>
                  <a:schemeClr val="tx1"/>
                </a:solidFill>
              </a:rPr>
              <a:t>Lab tests indicate there is still a low dose of nicotine in “nicotine-free” cartridges. </a:t>
            </a:r>
            <a:endParaRPr lang="en-US" dirty="0">
              <a:solidFill>
                <a:schemeClr val="tx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800" y="5349801"/>
            <a:ext cx="1781924" cy="1229779"/>
          </a:xfrm>
          <a:prstGeom prst="rect">
            <a:avLst/>
          </a:prstGeom>
        </p:spPr>
      </p:pic>
    </p:spTree>
    <p:extLst>
      <p:ext uri="{BB962C8B-B14F-4D97-AF65-F5344CB8AC3E}">
        <p14:creationId xmlns:p14="http://schemas.microsoft.com/office/powerpoint/2010/main" val="2176061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t>Modifiable Factors</a:t>
            </a:r>
          </a:p>
        </p:txBody>
      </p:sp>
      <p:sp>
        <p:nvSpPr>
          <p:cNvPr id="8195" name="Rectangle 3"/>
          <p:cNvSpPr>
            <a:spLocks noGrp="1" noChangeArrowheads="1"/>
          </p:cNvSpPr>
          <p:nvPr>
            <p:ph type="body" idx="1"/>
          </p:nvPr>
        </p:nvSpPr>
        <p:spPr/>
        <p:txBody>
          <a:bodyPr/>
          <a:lstStyle/>
          <a:p>
            <a:endParaRPr lang="en-US" altLang="en-US" dirty="0"/>
          </a:p>
          <a:p>
            <a:r>
              <a:rPr lang="en-US" altLang="en-US" dirty="0"/>
              <a:t>Trainees who have the </a:t>
            </a:r>
            <a:r>
              <a:rPr lang="en-US" altLang="en-US" dirty="0">
                <a:solidFill>
                  <a:srgbClr val="FF0000"/>
                </a:solidFill>
              </a:rPr>
              <a:t>lowest levels of fitness </a:t>
            </a:r>
            <a:r>
              <a:rPr lang="en-US" altLang="en-US" dirty="0"/>
              <a:t>on entry to the military are at </a:t>
            </a:r>
            <a:r>
              <a:rPr lang="en-US" altLang="en-US" dirty="0">
                <a:solidFill>
                  <a:srgbClr val="FF0000"/>
                </a:solidFill>
              </a:rPr>
              <a:t>greater risk of injury during basic training </a:t>
            </a:r>
          </a:p>
          <a:p>
            <a:pPr>
              <a:buFontTx/>
              <a:buNone/>
            </a:pPr>
            <a:endParaRPr lang="en-US" altLang="en-US" dirty="0"/>
          </a:p>
          <a:p>
            <a:r>
              <a:rPr lang="en-US" altLang="en-US" dirty="0">
                <a:solidFill>
                  <a:srgbClr val="FF0000"/>
                </a:solidFill>
              </a:rPr>
              <a:t>Trainees who </a:t>
            </a:r>
            <a:r>
              <a:rPr lang="en-US" altLang="en-US" b="1" u="sng" dirty="0">
                <a:solidFill>
                  <a:srgbClr val="FF0000"/>
                </a:solidFill>
              </a:rPr>
              <a:t>smoke cigarettes </a:t>
            </a:r>
            <a:r>
              <a:rPr lang="en-US" altLang="en-US" dirty="0">
                <a:solidFill>
                  <a:srgbClr val="FF0000"/>
                </a:solidFill>
              </a:rPr>
              <a:t>experience significantly more injuries than those who do not. </a:t>
            </a:r>
            <a:r>
              <a:rPr lang="en-US" altLang="en-US" dirty="0"/>
              <a:t>This has been shown to be true for </a:t>
            </a:r>
            <a:r>
              <a:rPr lang="en-US" altLang="en-US" u="sng" dirty="0"/>
              <a:t>infantry as well</a:t>
            </a:r>
            <a:r>
              <a:rPr lang="en-US" altLang="en-US" dirty="0"/>
              <a:t>.</a:t>
            </a:r>
          </a:p>
        </p:txBody>
      </p:sp>
      <p:sp>
        <p:nvSpPr>
          <p:cNvPr id="8196" name="Text Box 4"/>
          <p:cNvSpPr txBox="1">
            <a:spLocks noChangeArrowheads="1"/>
          </p:cNvSpPr>
          <p:nvPr/>
        </p:nvSpPr>
        <p:spPr bwMode="auto">
          <a:xfrm>
            <a:off x="2133600" y="6248401"/>
            <a:ext cx="708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t>MCI source: Chapter 6</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800" y="5349801"/>
            <a:ext cx="1781924" cy="1229779"/>
          </a:xfrm>
          <a:prstGeom prst="rect">
            <a:avLst/>
          </a:prstGeom>
        </p:spPr>
      </p:pic>
    </p:spTree>
    <p:extLst>
      <p:ext uri="{BB962C8B-B14F-4D97-AF65-F5344CB8AC3E}">
        <p14:creationId xmlns:p14="http://schemas.microsoft.com/office/powerpoint/2010/main" val="23337105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Brought to you by:</a:t>
            </a:r>
            <a:endParaRPr lang="en-US" dirty="0"/>
          </a:p>
        </p:txBody>
      </p:sp>
      <p:sp>
        <p:nvSpPr>
          <p:cNvPr id="3" name="Content Placeholder 2"/>
          <p:cNvSpPr>
            <a:spLocks noGrp="1"/>
          </p:cNvSpPr>
          <p:nvPr>
            <p:ph idx="1"/>
          </p:nvPr>
        </p:nvSpPr>
        <p:spPr/>
        <p:txBody>
          <a:bodyPr/>
          <a:lstStyle/>
          <a:p>
            <a:pPr marL="0" indent="0" algn="ctr">
              <a:buNone/>
            </a:pPr>
            <a:r>
              <a:rPr lang="en-US" dirty="0" smtClean="0"/>
              <a:t>Ms. Lauren King, MS, RD, CSSD</a:t>
            </a:r>
          </a:p>
          <a:p>
            <a:pPr marL="0" indent="0" algn="ctr">
              <a:buNone/>
            </a:pPr>
            <a:r>
              <a:rPr lang="en-US" dirty="0" smtClean="0"/>
              <a:t>Semper Fit Dietitian and Health Promotion Coordinator</a:t>
            </a:r>
          </a:p>
          <a:p>
            <a:pPr marL="0" indent="0" algn="ctr">
              <a:buNone/>
            </a:pPr>
            <a:r>
              <a:rPr lang="en-US" dirty="0" smtClean="0"/>
              <a:t>MCB Quantico, VA</a:t>
            </a:r>
          </a:p>
          <a:p>
            <a:pPr marL="0" indent="0" algn="ctr">
              <a:buNone/>
            </a:pPr>
            <a:endParaRPr lang="en-US" dirty="0" smtClean="0"/>
          </a:p>
          <a:p>
            <a:pPr marL="0" indent="0" algn="ctr">
              <a:buNone/>
            </a:pPr>
            <a:r>
              <a:rPr lang="en-US" dirty="0" smtClean="0"/>
              <a:t> Ms. Lisa Vice</a:t>
            </a:r>
          </a:p>
          <a:p>
            <a:pPr marL="0" indent="0" algn="ctr">
              <a:buNone/>
            </a:pPr>
            <a:r>
              <a:rPr lang="en-US" dirty="0" smtClean="0"/>
              <a:t>Semper Fit Assistant Fitness Director</a:t>
            </a:r>
          </a:p>
          <a:p>
            <a:pPr marL="0" indent="0" algn="ctr">
              <a:buNone/>
            </a:pPr>
            <a:r>
              <a:rPr lang="en-US" dirty="0" smtClean="0"/>
              <a:t>MCB Quantico, VA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0800" y="5349801"/>
            <a:ext cx="1781924" cy="1229779"/>
          </a:xfrm>
          <a:prstGeom prst="rect">
            <a:avLst/>
          </a:prstGeom>
        </p:spPr>
      </p:pic>
    </p:spTree>
    <p:extLst>
      <p:ext uri="{BB962C8B-B14F-4D97-AF65-F5344CB8AC3E}">
        <p14:creationId xmlns:p14="http://schemas.microsoft.com/office/powerpoint/2010/main" val="991923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effectLst>
                  <a:outerShdw blurRad="38100" dist="38100" dir="2700000" algn="tl">
                    <a:srgbClr val="000000">
                      <a:alpha val="43137"/>
                    </a:srgbClr>
                  </a:outerShdw>
                </a:effectLst>
                <a:latin typeface="Script MT Bold" panose="03040602040607080904" pitchFamily="66" charset="0"/>
              </a:rPr>
              <a:t>Nicotine</a:t>
            </a:r>
          </a:p>
        </p:txBody>
      </p:sp>
      <p:sp>
        <p:nvSpPr>
          <p:cNvPr id="3" name="Content Placeholder 2"/>
          <p:cNvSpPr>
            <a:spLocks noGrp="1"/>
          </p:cNvSpPr>
          <p:nvPr>
            <p:ph idx="1"/>
          </p:nvPr>
        </p:nvSpPr>
        <p:spPr>
          <a:xfrm>
            <a:off x="1981200" y="1752601"/>
            <a:ext cx="8229600" cy="4525963"/>
          </a:xfrm>
        </p:spPr>
        <p:txBody>
          <a:bodyPr>
            <a:normAutofit/>
          </a:bodyPr>
          <a:lstStyle/>
          <a:p>
            <a:r>
              <a:rPr lang="en-US" dirty="0" smtClean="0">
                <a:solidFill>
                  <a:schemeClr val="tx1"/>
                </a:solidFill>
              </a:rPr>
              <a:t>Addictive agent in tobacco</a:t>
            </a:r>
          </a:p>
          <a:p>
            <a:endParaRPr lang="en-US" dirty="0" smtClean="0">
              <a:solidFill>
                <a:schemeClr val="tx1"/>
              </a:solidFill>
            </a:endParaRPr>
          </a:p>
          <a:p>
            <a:r>
              <a:rPr lang="en-US" dirty="0" smtClean="0">
                <a:solidFill>
                  <a:schemeClr val="tx1"/>
                </a:solidFill>
              </a:rPr>
              <a:t>Acts on the brain as </a:t>
            </a:r>
            <a:r>
              <a:rPr lang="en-US" dirty="0" smtClean="0">
                <a:solidFill>
                  <a:srgbClr val="FF0000"/>
                </a:solidFill>
              </a:rPr>
              <a:t>a stimulant, depressant, or tranquilizer</a:t>
            </a:r>
            <a:r>
              <a:rPr lang="en-US" dirty="0" smtClean="0">
                <a:solidFill>
                  <a:schemeClr val="tx1"/>
                </a:solidFill>
              </a:rPr>
              <a:t>, depending on the dosage.</a:t>
            </a:r>
          </a:p>
          <a:p>
            <a:pPr marL="0" indent="0">
              <a:buNone/>
            </a:pPr>
            <a:endParaRPr lang="en-US" dirty="0" smtClean="0">
              <a:solidFill>
                <a:schemeClr val="tx1"/>
              </a:solidFill>
            </a:endParaRPr>
          </a:p>
          <a:p>
            <a:r>
              <a:rPr lang="en-US" dirty="0" smtClean="0">
                <a:solidFill>
                  <a:schemeClr val="tx1"/>
                </a:solidFill>
              </a:rPr>
              <a:t>Physical and behavioral characteristics that determine tobacco addiction are </a:t>
            </a:r>
            <a:r>
              <a:rPr lang="en-US" dirty="0" smtClean="0">
                <a:solidFill>
                  <a:srgbClr val="FF0000"/>
                </a:solidFill>
              </a:rPr>
              <a:t>similar to those that determine addiction to drugs such as heroin and cocaine.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800" y="5349801"/>
            <a:ext cx="1781924" cy="1229779"/>
          </a:xfrm>
          <a:prstGeom prst="rect">
            <a:avLst/>
          </a:prstGeom>
        </p:spPr>
      </p:pic>
    </p:spTree>
    <p:extLst>
      <p:ext uri="{BB962C8B-B14F-4D97-AF65-F5344CB8AC3E}">
        <p14:creationId xmlns:p14="http://schemas.microsoft.com/office/powerpoint/2010/main" val="420229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447800"/>
          </a:xfrm>
        </p:spPr>
        <p:txBody>
          <a:bodyPr>
            <a:normAutofit/>
          </a:bodyPr>
          <a:lstStyle/>
          <a:p>
            <a:r>
              <a:rPr lang="en-US" sz="6000" dirty="0">
                <a:effectLst>
                  <a:outerShdw blurRad="38100" dist="38100" dir="2700000" algn="tl">
                    <a:srgbClr val="000000">
                      <a:alpha val="43137"/>
                    </a:srgbClr>
                  </a:outerShdw>
                </a:effectLst>
                <a:latin typeface="Script MT Bold" panose="03040602040607080904" pitchFamily="66" charset="0"/>
              </a:rPr>
              <a:t>Nicotine</a:t>
            </a:r>
            <a:endParaRPr lang="en-US" sz="6000" dirty="0"/>
          </a:p>
        </p:txBody>
      </p:sp>
      <p:sp>
        <p:nvSpPr>
          <p:cNvPr id="3" name="Content Placeholder 2"/>
          <p:cNvSpPr>
            <a:spLocks noGrp="1"/>
          </p:cNvSpPr>
          <p:nvPr>
            <p:ph idx="1"/>
          </p:nvPr>
        </p:nvSpPr>
        <p:spPr/>
        <p:txBody>
          <a:bodyPr>
            <a:normAutofit/>
          </a:bodyPr>
          <a:lstStyle/>
          <a:p>
            <a:pPr marL="137160" indent="0">
              <a:buNone/>
            </a:pPr>
            <a:r>
              <a:rPr lang="en-US" dirty="0" smtClean="0">
                <a:solidFill>
                  <a:schemeClr val="tx1"/>
                </a:solidFill>
              </a:rPr>
              <a:t>Chemical/Physical </a:t>
            </a:r>
            <a:r>
              <a:rPr lang="en-US" dirty="0" smtClean="0">
                <a:solidFill>
                  <a:srgbClr val="FF0000"/>
                </a:solidFill>
              </a:rPr>
              <a:t>Addiction</a:t>
            </a:r>
            <a:endParaRPr lang="en-US" dirty="0">
              <a:solidFill>
                <a:srgbClr val="FF0000"/>
              </a:solidFill>
            </a:endParaRPr>
          </a:p>
          <a:p>
            <a:pPr lvl="1"/>
            <a:r>
              <a:rPr lang="en-US" dirty="0">
                <a:solidFill>
                  <a:srgbClr val="FF0000"/>
                </a:solidFill>
              </a:rPr>
              <a:t>Reaches brain in 7 seconds </a:t>
            </a:r>
            <a:r>
              <a:rPr lang="en-US" dirty="0"/>
              <a:t>after you inhale and fools your brain into “feeling good”</a:t>
            </a:r>
          </a:p>
          <a:p>
            <a:pPr lvl="1"/>
            <a:r>
              <a:rPr lang="en-US" dirty="0"/>
              <a:t>Affects the chemistry of the brain and nervous system </a:t>
            </a:r>
          </a:p>
          <a:p>
            <a:pPr lvl="1"/>
            <a:r>
              <a:rPr lang="en-US" dirty="0"/>
              <a:t>Smokers may rely on cigarettes to regulate their moods</a:t>
            </a:r>
          </a:p>
          <a:p>
            <a:pPr lvl="1"/>
            <a:r>
              <a:rPr lang="en-US" dirty="0">
                <a:solidFill>
                  <a:srgbClr val="FF0000"/>
                </a:solidFill>
              </a:rPr>
              <a:t>Increases heart rate</a:t>
            </a:r>
          </a:p>
          <a:p>
            <a:pPr lvl="1"/>
            <a:r>
              <a:rPr lang="en-US" dirty="0">
                <a:solidFill>
                  <a:srgbClr val="FF0000"/>
                </a:solidFill>
              </a:rPr>
              <a:t>Increases blood pressure</a:t>
            </a:r>
          </a:p>
          <a:p>
            <a:pPr lvl="1"/>
            <a:r>
              <a:rPr lang="en-US" dirty="0">
                <a:solidFill>
                  <a:srgbClr val="FF0000"/>
                </a:solidFill>
              </a:rPr>
              <a:t>Causes rapid, shallow breathing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800" y="5349801"/>
            <a:ext cx="1781924" cy="1229779"/>
          </a:xfrm>
          <a:prstGeom prst="rect">
            <a:avLst/>
          </a:prstGeom>
        </p:spPr>
      </p:pic>
    </p:spTree>
    <p:extLst>
      <p:ext uri="{BB962C8B-B14F-4D97-AF65-F5344CB8AC3E}">
        <p14:creationId xmlns:p14="http://schemas.microsoft.com/office/powerpoint/2010/main" val="412362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rrowheads="1"/>
          </p:cNvSpPr>
          <p:nvPr>
            <p:ph type="title" idx="4294967295"/>
          </p:nvPr>
        </p:nvSpPr>
        <p:spPr>
          <a:xfrm>
            <a:off x="2209800" y="0"/>
            <a:ext cx="7772400" cy="1524000"/>
          </a:xfrm>
        </p:spPr>
        <p:txBody>
          <a:bodyPr anchorCtr="0"/>
          <a:lstStyle/>
          <a:p>
            <a:pPr eaLnBrk="1" hangingPunct="1">
              <a:defRPr/>
            </a:pPr>
            <a:r>
              <a:rPr lang="en-US" dirty="0" smtClean="0">
                <a:solidFill>
                  <a:schemeClr val="tx1"/>
                </a:solidFill>
              </a:rPr>
              <a:t>Would you drink these chemicals?</a:t>
            </a:r>
          </a:p>
        </p:txBody>
      </p:sp>
      <p:pic>
        <p:nvPicPr>
          <p:cNvPr id="18436" name="Picture 4" descr="Courtesy Roswell Park Cancer Institute"/>
          <p:cNvPicPr>
            <a:picLocks noChangeAspect="1" noChangeArrowheads="1"/>
          </p:cNvPicPr>
          <p:nvPr/>
        </p:nvPicPr>
        <p:blipFill>
          <a:blip r:embed="rId3">
            <a:lum bright="-24000" contrast="44000"/>
            <a:extLst>
              <a:ext uri="{28A0092B-C50C-407E-A947-70E740481C1C}">
                <a14:useLocalDpi xmlns:a14="http://schemas.microsoft.com/office/drawing/2010/main" val="0"/>
              </a:ext>
            </a:extLst>
          </a:blip>
          <a:srcRect/>
          <a:stretch>
            <a:fillRect/>
          </a:stretch>
        </p:blipFill>
        <p:spPr bwMode="auto">
          <a:xfrm>
            <a:off x="1524000" y="144780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0800" y="5349801"/>
            <a:ext cx="1781924" cy="1229779"/>
          </a:xfrm>
          <a:prstGeom prst="rect">
            <a:avLst/>
          </a:prstGeom>
        </p:spPr>
      </p:pic>
    </p:spTree>
    <p:extLst>
      <p:ext uri="{BB962C8B-B14F-4D97-AF65-F5344CB8AC3E}">
        <p14:creationId xmlns:p14="http://schemas.microsoft.com/office/powerpoint/2010/main" val="406041886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304800"/>
            <a:ext cx="8229600" cy="1828800"/>
          </a:xfrm>
        </p:spPr>
        <p:txBody>
          <a:bodyPr/>
          <a:lstStyle/>
          <a:p>
            <a:r>
              <a:rPr lang="en-US" sz="5400" dirty="0"/>
              <a:t>Damage caused by smoking</a:t>
            </a:r>
          </a:p>
        </p:txBody>
      </p:sp>
      <p:sp>
        <p:nvSpPr>
          <p:cNvPr id="3" name="Subtitle 2"/>
          <p:cNvSpPr>
            <a:spLocks noGrp="1"/>
          </p:cNvSpPr>
          <p:nvPr>
            <p:ph type="subTitle" idx="1"/>
          </p:nvPr>
        </p:nvSpPr>
        <p:spPr>
          <a:xfrm>
            <a:off x="2514600" y="2438400"/>
            <a:ext cx="7162800" cy="2667000"/>
          </a:xfrm>
        </p:spPr>
        <p:txBody>
          <a:bodyPr>
            <a:noAutofit/>
          </a:bodyPr>
          <a:lstStyle/>
          <a:p>
            <a:pPr marL="342900" indent="-342900" algn="l">
              <a:buFont typeface="Arial" panose="020B0604020202020204" pitchFamily="34" charset="0"/>
              <a:buChar char="•"/>
            </a:pPr>
            <a:r>
              <a:rPr lang="en-US" b="1" dirty="0" smtClean="0">
                <a:solidFill>
                  <a:schemeClr val="tx1"/>
                </a:solidFill>
              </a:rPr>
              <a:t>COPD</a:t>
            </a:r>
          </a:p>
          <a:p>
            <a:pPr marL="800100" lvl="1" indent="-342900" algn="l">
              <a:buFont typeface="Arial" panose="020B0604020202020204" pitchFamily="34" charset="0"/>
              <a:buChar char="•"/>
            </a:pPr>
            <a:r>
              <a:rPr lang="en-US" sz="2400" u="sng" dirty="0"/>
              <a:t>C</a:t>
            </a:r>
            <a:r>
              <a:rPr lang="en-US" sz="2400" dirty="0"/>
              <a:t>hronic </a:t>
            </a:r>
            <a:r>
              <a:rPr lang="en-US" sz="2400" u="sng" dirty="0"/>
              <a:t>O</a:t>
            </a:r>
            <a:r>
              <a:rPr lang="en-US" sz="2400" dirty="0"/>
              <a:t>bstructive </a:t>
            </a:r>
            <a:r>
              <a:rPr lang="en-US" sz="2400" u="sng" dirty="0"/>
              <a:t>P</a:t>
            </a:r>
            <a:r>
              <a:rPr lang="en-US" sz="2400" dirty="0"/>
              <a:t>ulmonary </a:t>
            </a:r>
            <a:r>
              <a:rPr lang="en-US" sz="2400" u="sng" dirty="0"/>
              <a:t>D</a:t>
            </a:r>
            <a:r>
              <a:rPr lang="en-US" sz="2400" dirty="0"/>
              <a:t>isease</a:t>
            </a:r>
          </a:p>
          <a:p>
            <a:pPr marL="800100" lvl="1" indent="-342900" algn="l">
              <a:buFont typeface="Arial" panose="020B0604020202020204" pitchFamily="34" charset="0"/>
              <a:buChar char="•"/>
            </a:pPr>
            <a:r>
              <a:rPr lang="en-US" sz="2400" dirty="0"/>
              <a:t>More than 21 million people in the US suffer from it</a:t>
            </a:r>
          </a:p>
          <a:p>
            <a:pPr marL="800100" lvl="1" indent="-342900" algn="l">
              <a:buFont typeface="Arial" panose="020B0604020202020204" pitchFamily="34" charset="0"/>
              <a:buChar char="•"/>
            </a:pPr>
            <a:r>
              <a:rPr lang="en-US" sz="2400" dirty="0"/>
              <a:t>The 3</a:t>
            </a:r>
            <a:r>
              <a:rPr lang="en-US" sz="2400" baseline="30000" dirty="0"/>
              <a:t>rd</a:t>
            </a:r>
            <a:r>
              <a:rPr lang="en-US" sz="2400" dirty="0"/>
              <a:t> leading cause of death</a:t>
            </a:r>
          </a:p>
          <a:p>
            <a:pPr marL="800100" lvl="1" indent="-342900" algn="l">
              <a:buFont typeface="Arial" panose="020B0604020202020204" pitchFamily="34" charset="0"/>
              <a:buChar char="•"/>
            </a:pPr>
            <a:r>
              <a:rPr lang="en-US" sz="2400" dirty="0"/>
              <a:t>80-90% of COPD deaths are caused by smoking</a:t>
            </a:r>
          </a:p>
          <a:p>
            <a:pPr marL="800100" lvl="1" indent="-342900" algn="l">
              <a:buFont typeface="Arial" panose="020B0604020202020204" pitchFamily="34" charset="0"/>
              <a:buChar char="•"/>
            </a:pPr>
            <a:r>
              <a:rPr lang="en-US" sz="2400" dirty="0">
                <a:solidFill>
                  <a:srgbClr val="FF0000"/>
                </a:solidFill>
              </a:rPr>
              <a:t>There is no cure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800" y="5349801"/>
            <a:ext cx="1781924" cy="1229779"/>
          </a:xfrm>
          <a:prstGeom prst="rect">
            <a:avLst/>
          </a:prstGeom>
        </p:spPr>
      </p:pic>
    </p:spTree>
    <p:extLst>
      <p:ext uri="{BB962C8B-B14F-4D97-AF65-F5344CB8AC3E}">
        <p14:creationId xmlns:p14="http://schemas.microsoft.com/office/powerpoint/2010/main" val="1269694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81000"/>
            <a:ext cx="7772400" cy="2042160"/>
          </a:xfrm>
        </p:spPr>
        <p:txBody>
          <a:bodyPr/>
          <a:lstStyle/>
          <a:p>
            <a:r>
              <a:rPr lang="en-US" dirty="0" smtClean="0"/>
              <a:t>COPD </a:t>
            </a:r>
            <a:br>
              <a:rPr lang="en-US" dirty="0" smtClean="0"/>
            </a:br>
            <a:r>
              <a:rPr lang="en-US" dirty="0" smtClean="0"/>
              <a:t>Signs and Symptoms</a:t>
            </a:r>
            <a:br>
              <a:rPr lang="en-US" dirty="0" smtClean="0"/>
            </a:br>
            <a:endParaRPr lang="en-US" dirty="0"/>
          </a:p>
        </p:txBody>
      </p:sp>
      <p:sp>
        <p:nvSpPr>
          <p:cNvPr id="3" name="Content Placeholder 2"/>
          <p:cNvSpPr>
            <a:spLocks noGrp="1"/>
          </p:cNvSpPr>
          <p:nvPr>
            <p:ph idx="1"/>
          </p:nvPr>
        </p:nvSpPr>
        <p:spPr>
          <a:xfrm>
            <a:off x="6858000" y="2362200"/>
            <a:ext cx="3352800" cy="2895601"/>
          </a:xfrm>
        </p:spPr>
        <p:txBody>
          <a:bodyPr>
            <a:normAutofit/>
          </a:bodyPr>
          <a:lstStyle/>
          <a:p>
            <a:r>
              <a:rPr lang="en-US" dirty="0" smtClean="0">
                <a:solidFill>
                  <a:schemeClr val="tx1"/>
                </a:solidFill>
              </a:rPr>
              <a:t>Progressive Disease = Signs and symptoms </a:t>
            </a:r>
            <a:r>
              <a:rPr lang="en-US" dirty="0" smtClean="0">
                <a:solidFill>
                  <a:srgbClr val="FF0000"/>
                </a:solidFill>
              </a:rPr>
              <a:t>may be mild at first and become more severe over time</a:t>
            </a:r>
          </a:p>
          <a:p>
            <a:pPr lvl="1"/>
            <a:endParaRPr lang="en-US" sz="1800" dirty="0"/>
          </a:p>
          <a:p>
            <a:endParaRPr lang="en-US"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1801592"/>
            <a:ext cx="4343400" cy="489505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0800" y="5349801"/>
            <a:ext cx="1781924" cy="1229779"/>
          </a:xfrm>
          <a:prstGeom prst="rect">
            <a:avLst/>
          </a:prstGeom>
        </p:spPr>
      </p:pic>
    </p:spTree>
    <p:extLst>
      <p:ext uri="{BB962C8B-B14F-4D97-AF65-F5344CB8AC3E}">
        <p14:creationId xmlns:p14="http://schemas.microsoft.com/office/powerpoint/2010/main" val="1623001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1371600"/>
          </a:xfrm>
        </p:spPr>
        <p:txBody>
          <a:bodyPr/>
          <a:lstStyle/>
          <a:p>
            <a:r>
              <a:rPr lang="en-US" dirty="0" smtClean="0"/>
              <a:t>Damage caused by smoking</a:t>
            </a:r>
            <a:endParaRPr lang="en-US" dirty="0"/>
          </a:p>
        </p:txBody>
      </p:sp>
      <p:sp>
        <p:nvSpPr>
          <p:cNvPr id="3" name="Content Placeholder 2"/>
          <p:cNvSpPr>
            <a:spLocks noGrp="1"/>
          </p:cNvSpPr>
          <p:nvPr>
            <p:ph idx="1"/>
          </p:nvPr>
        </p:nvSpPr>
        <p:spPr/>
        <p:txBody>
          <a:bodyPr>
            <a:noAutofit/>
          </a:bodyPr>
          <a:lstStyle/>
          <a:p>
            <a:r>
              <a:rPr lang="en-US" dirty="0">
                <a:solidFill>
                  <a:srgbClr val="FF0000"/>
                </a:solidFill>
              </a:rPr>
              <a:t>Chronic Bronchitis</a:t>
            </a:r>
          </a:p>
          <a:p>
            <a:pPr lvl="1"/>
            <a:r>
              <a:rPr lang="en-US" sz="2800" dirty="0"/>
              <a:t>Disease where the airways make too much mucus, causing the person to cough.</a:t>
            </a:r>
          </a:p>
          <a:p>
            <a:pPr lvl="1"/>
            <a:r>
              <a:rPr lang="en-US" sz="2800" dirty="0"/>
              <a:t>Symptoms can get better at times, but the </a:t>
            </a:r>
            <a:r>
              <a:rPr lang="en-US" sz="2800" dirty="0">
                <a:solidFill>
                  <a:srgbClr val="FF0000"/>
                </a:solidFill>
              </a:rPr>
              <a:t>cough keeps coming back</a:t>
            </a:r>
            <a:r>
              <a:rPr lang="en-US" sz="2800" dirty="0"/>
              <a:t>.</a:t>
            </a:r>
          </a:p>
          <a:p>
            <a:pPr lvl="1"/>
            <a:r>
              <a:rPr lang="en-US" sz="2800" dirty="0">
                <a:solidFill>
                  <a:srgbClr val="FF0000"/>
                </a:solidFill>
              </a:rPr>
              <a:t>No cure, but quitting can help control the symptoms</a:t>
            </a:r>
            <a:r>
              <a:rPr lang="en-US" sz="2800" dirty="0"/>
              <a:t>.</a:t>
            </a:r>
          </a:p>
          <a:p>
            <a:pPr lvl="1"/>
            <a:r>
              <a:rPr lang="en-US" sz="2800" dirty="0"/>
              <a:t>Quitting smoking helps keep the damage from getting worse.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800" y="5349801"/>
            <a:ext cx="1781924" cy="1229779"/>
          </a:xfrm>
          <a:prstGeom prst="rect">
            <a:avLst/>
          </a:prstGeom>
        </p:spPr>
      </p:pic>
    </p:spTree>
    <p:extLst>
      <p:ext uri="{BB962C8B-B14F-4D97-AF65-F5344CB8AC3E}">
        <p14:creationId xmlns:p14="http://schemas.microsoft.com/office/powerpoint/2010/main" val="2645906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Damage caused by smoking</a:t>
            </a:r>
            <a:endParaRPr lang="en-US" dirty="0"/>
          </a:p>
        </p:txBody>
      </p:sp>
      <p:sp>
        <p:nvSpPr>
          <p:cNvPr id="3" name="Content Placeholder 2"/>
          <p:cNvSpPr>
            <a:spLocks noGrp="1"/>
          </p:cNvSpPr>
          <p:nvPr>
            <p:ph idx="1"/>
          </p:nvPr>
        </p:nvSpPr>
        <p:spPr/>
        <p:txBody>
          <a:bodyPr/>
          <a:lstStyle/>
          <a:p>
            <a:r>
              <a:rPr lang="en-US" dirty="0">
                <a:solidFill>
                  <a:srgbClr val="FF0000"/>
                </a:solidFill>
              </a:rPr>
              <a:t>Emphysema</a:t>
            </a:r>
          </a:p>
          <a:p>
            <a:pPr lvl="1"/>
            <a:r>
              <a:rPr lang="en-US" dirty="0"/>
              <a:t>Slowly destroys a person’s ability to breathe</a:t>
            </a:r>
          </a:p>
          <a:p>
            <a:pPr lvl="1"/>
            <a:endParaRPr lang="en-US" b="1"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2855259"/>
            <a:ext cx="4229100" cy="355244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0800" y="5349801"/>
            <a:ext cx="1781924" cy="1229779"/>
          </a:xfrm>
          <a:prstGeom prst="rect">
            <a:avLst/>
          </a:prstGeom>
        </p:spPr>
      </p:pic>
    </p:spTree>
    <p:extLst>
      <p:ext uri="{BB962C8B-B14F-4D97-AF65-F5344CB8AC3E}">
        <p14:creationId xmlns:p14="http://schemas.microsoft.com/office/powerpoint/2010/main" val="3852690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2673</Words>
  <Application>Microsoft Office PowerPoint</Application>
  <PresentationFormat>Widescreen</PresentationFormat>
  <Paragraphs>191</Paragraphs>
  <Slides>20</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Black</vt:lpstr>
      <vt:lpstr>Calibri</vt:lpstr>
      <vt:lpstr>Calibri Light</vt:lpstr>
      <vt:lpstr>Script MT Bold</vt:lpstr>
      <vt:lpstr>Times New Roman</vt:lpstr>
      <vt:lpstr>Office Theme</vt:lpstr>
      <vt:lpstr>Tobacco Cessation</vt:lpstr>
      <vt:lpstr>Modifiable Factors</vt:lpstr>
      <vt:lpstr>Nicotine</vt:lpstr>
      <vt:lpstr>Nicotine</vt:lpstr>
      <vt:lpstr>Would you drink these chemicals?</vt:lpstr>
      <vt:lpstr>Damage caused by smoking</vt:lpstr>
      <vt:lpstr>COPD  Signs and Symptoms </vt:lpstr>
      <vt:lpstr>Damage caused by smoking</vt:lpstr>
      <vt:lpstr>Damage caused by smoking</vt:lpstr>
      <vt:lpstr>PowerPoint Presentation</vt:lpstr>
      <vt:lpstr>Smokeless Tobacco</vt:lpstr>
      <vt:lpstr>Smokeless Tobacco</vt:lpstr>
      <vt:lpstr>Health Consequences of Dip Use</vt:lpstr>
      <vt:lpstr>Check Your Mouth Often.  Look closely at places where you hold the tobacco.</vt:lpstr>
      <vt:lpstr>PowerPoint Presentation</vt:lpstr>
      <vt:lpstr>PowerPoint Presentation</vt:lpstr>
      <vt:lpstr>E-Cigarette Contents:</vt:lpstr>
      <vt:lpstr>Liquid Nicotine</vt:lpstr>
      <vt:lpstr>E Cigarettes: Lack of Disclosure</vt:lpstr>
      <vt:lpstr>Brought to you by:</vt:lpstr>
    </vt:vector>
  </TitlesOfParts>
  <Company>MCCS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Tobacco Cessation</dc:title>
  <dc:creator>King CIV Lauren M</dc:creator>
  <cp:lastModifiedBy>King CIV Lauren M</cp:lastModifiedBy>
  <cp:revision>3</cp:revision>
  <dcterms:created xsi:type="dcterms:W3CDTF">2016-06-01T15:05:27Z</dcterms:created>
  <dcterms:modified xsi:type="dcterms:W3CDTF">2016-06-01T15:13:48Z</dcterms:modified>
</cp:coreProperties>
</file>